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58" d="100"/>
          <a:sy n="58" d="100"/>
        </p:scale>
        <p:origin x="6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3F2DB7-A6AD-4164-B55D-05946C2A6850}" type="datetimeFigureOut">
              <a:rPr lang="en-GB" smtClean="0"/>
              <a:t>14/01/2018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A04A53-878D-4076-811E-B80C76ACE336}" type="slidenum">
              <a:rPr lang="en-GB" smtClean="0"/>
              <a:t>‹#›</a:t>
            </a:fld>
            <a:endParaRPr lang="en-GB"/>
          </a:p>
        </p:txBody>
      </p:sp>
    </p:spTree>
    <p:extLst>
      <p:ext uri="{BB962C8B-B14F-4D97-AF65-F5344CB8AC3E}">
        <p14:creationId xmlns:p14="http://schemas.microsoft.com/office/powerpoint/2010/main" val="2048000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DB6FB9-C3C4-47A7-AA55-227CEED9D9A1}" type="slidenum">
              <a:rPr lang="en-GB" smtClean="0"/>
              <a:t>10</a:t>
            </a:fld>
            <a:endParaRPr lang="en-GB"/>
          </a:p>
        </p:txBody>
      </p:sp>
    </p:spTree>
    <p:extLst>
      <p:ext uri="{BB962C8B-B14F-4D97-AF65-F5344CB8AC3E}">
        <p14:creationId xmlns:p14="http://schemas.microsoft.com/office/powerpoint/2010/main" val="3623681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DDC835B-0EE8-4EFE-B32C-3F0E126AAA3B}" type="datetimeFigureOut">
              <a:rPr lang="en-GB" smtClean="0"/>
              <a:t>14/01/2018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0ADE65-15EC-4829-9536-4E17CD180ACE}" type="slidenum">
              <a:rPr lang="en-GB" smtClean="0"/>
              <a:t>‹#›</a:t>
            </a:fld>
            <a:endParaRPr lang="en-GB"/>
          </a:p>
        </p:txBody>
      </p:sp>
    </p:spTree>
    <p:extLst>
      <p:ext uri="{BB962C8B-B14F-4D97-AF65-F5344CB8AC3E}">
        <p14:creationId xmlns:p14="http://schemas.microsoft.com/office/powerpoint/2010/main" val="2899987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DC835B-0EE8-4EFE-B32C-3F0E126AAA3B}" type="datetimeFigureOut">
              <a:rPr lang="en-GB" smtClean="0"/>
              <a:t>14/01/2018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0ADE65-15EC-4829-9536-4E17CD180ACE}" type="slidenum">
              <a:rPr lang="en-GB" smtClean="0"/>
              <a:t>‹#›</a:t>
            </a:fld>
            <a:endParaRPr lang="en-GB"/>
          </a:p>
        </p:txBody>
      </p:sp>
    </p:spTree>
    <p:extLst>
      <p:ext uri="{BB962C8B-B14F-4D97-AF65-F5344CB8AC3E}">
        <p14:creationId xmlns:p14="http://schemas.microsoft.com/office/powerpoint/2010/main" val="2075534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DC835B-0EE8-4EFE-B32C-3F0E126AAA3B}" type="datetimeFigureOut">
              <a:rPr lang="en-GB" smtClean="0"/>
              <a:t>14/01/2018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0ADE65-15EC-4829-9536-4E17CD180ACE}" type="slidenum">
              <a:rPr lang="en-GB" smtClean="0"/>
              <a:t>‹#›</a:t>
            </a:fld>
            <a:endParaRPr lang="en-GB"/>
          </a:p>
        </p:txBody>
      </p:sp>
    </p:spTree>
    <p:extLst>
      <p:ext uri="{BB962C8B-B14F-4D97-AF65-F5344CB8AC3E}">
        <p14:creationId xmlns:p14="http://schemas.microsoft.com/office/powerpoint/2010/main" val="827494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DDC835B-0EE8-4EFE-B32C-3F0E126AAA3B}" type="datetimeFigureOut">
              <a:rPr lang="en-GB" smtClean="0"/>
              <a:t>14/01/2018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0ADE65-15EC-4829-9536-4E17CD180ACE}" type="slidenum">
              <a:rPr lang="en-GB" smtClean="0"/>
              <a:t>‹#›</a:t>
            </a:fld>
            <a:endParaRPr lang="en-GB"/>
          </a:p>
        </p:txBody>
      </p:sp>
    </p:spTree>
    <p:extLst>
      <p:ext uri="{BB962C8B-B14F-4D97-AF65-F5344CB8AC3E}">
        <p14:creationId xmlns:p14="http://schemas.microsoft.com/office/powerpoint/2010/main" val="635740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DC835B-0EE8-4EFE-B32C-3F0E126AAA3B}" type="datetimeFigureOut">
              <a:rPr lang="en-GB" smtClean="0"/>
              <a:t>14/01/2018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0ADE65-15EC-4829-9536-4E17CD180ACE}" type="slidenum">
              <a:rPr lang="en-GB" smtClean="0"/>
              <a:t>‹#›</a:t>
            </a:fld>
            <a:endParaRPr lang="en-GB"/>
          </a:p>
        </p:txBody>
      </p:sp>
    </p:spTree>
    <p:extLst>
      <p:ext uri="{BB962C8B-B14F-4D97-AF65-F5344CB8AC3E}">
        <p14:creationId xmlns:p14="http://schemas.microsoft.com/office/powerpoint/2010/main" val="4266408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DDC835B-0EE8-4EFE-B32C-3F0E126AAA3B}" type="datetimeFigureOut">
              <a:rPr lang="en-GB" smtClean="0"/>
              <a:t>14/01/2018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0ADE65-15EC-4829-9536-4E17CD180ACE}" type="slidenum">
              <a:rPr lang="en-GB" smtClean="0"/>
              <a:t>‹#›</a:t>
            </a:fld>
            <a:endParaRPr lang="en-GB"/>
          </a:p>
        </p:txBody>
      </p:sp>
    </p:spTree>
    <p:extLst>
      <p:ext uri="{BB962C8B-B14F-4D97-AF65-F5344CB8AC3E}">
        <p14:creationId xmlns:p14="http://schemas.microsoft.com/office/powerpoint/2010/main" val="2070187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DDC835B-0EE8-4EFE-B32C-3F0E126AAA3B}" type="datetimeFigureOut">
              <a:rPr lang="en-GB" smtClean="0"/>
              <a:t>14/01/2018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0ADE65-15EC-4829-9536-4E17CD180ACE}" type="slidenum">
              <a:rPr lang="en-GB" smtClean="0"/>
              <a:t>‹#›</a:t>
            </a:fld>
            <a:endParaRPr lang="en-GB"/>
          </a:p>
        </p:txBody>
      </p:sp>
    </p:spTree>
    <p:extLst>
      <p:ext uri="{BB962C8B-B14F-4D97-AF65-F5344CB8AC3E}">
        <p14:creationId xmlns:p14="http://schemas.microsoft.com/office/powerpoint/2010/main" val="2111154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DDC835B-0EE8-4EFE-B32C-3F0E126AAA3B}" type="datetimeFigureOut">
              <a:rPr lang="en-GB" smtClean="0"/>
              <a:t>14/01/2018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0ADE65-15EC-4829-9536-4E17CD180ACE}" type="slidenum">
              <a:rPr lang="en-GB" smtClean="0"/>
              <a:t>‹#›</a:t>
            </a:fld>
            <a:endParaRPr lang="en-GB"/>
          </a:p>
        </p:txBody>
      </p:sp>
    </p:spTree>
    <p:extLst>
      <p:ext uri="{BB962C8B-B14F-4D97-AF65-F5344CB8AC3E}">
        <p14:creationId xmlns:p14="http://schemas.microsoft.com/office/powerpoint/2010/main" val="1520031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C835B-0EE8-4EFE-B32C-3F0E126AAA3B}" type="datetimeFigureOut">
              <a:rPr lang="en-GB" smtClean="0"/>
              <a:t>14/01/2018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0ADE65-15EC-4829-9536-4E17CD180ACE}" type="slidenum">
              <a:rPr lang="en-GB" smtClean="0"/>
              <a:t>‹#›</a:t>
            </a:fld>
            <a:endParaRPr lang="en-GB"/>
          </a:p>
        </p:txBody>
      </p:sp>
    </p:spTree>
    <p:extLst>
      <p:ext uri="{BB962C8B-B14F-4D97-AF65-F5344CB8AC3E}">
        <p14:creationId xmlns:p14="http://schemas.microsoft.com/office/powerpoint/2010/main" val="385284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DC835B-0EE8-4EFE-B32C-3F0E126AAA3B}" type="datetimeFigureOut">
              <a:rPr lang="en-GB" smtClean="0"/>
              <a:t>14/01/2018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0ADE65-15EC-4829-9536-4E17CD180ACE}" type="slidenum">
              <a:rPr lang="en-GB" smtClean="0"/>
              <a:t>‹#›</a:t>
            </a:fld>
            <a:endParaRPr lang="en-GB"/>
          </a:p>
        </p:txBody>
      </p:sp>
    </p:spTree>
    <p:extLst>
      <p:ext uri="{BB962C8B-B14F-4D97-AF65-F5344CB8AC3E}">
        <p14:creationId xmlns:p14="http://schemas.microsoft.com/office/powerpoint/2010/main" val="365997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DC835B-0EE8-4EFE-B32C-3F0E126AAA3B}" type="datetimeFigureOut">
              <a:rPr lang="en-GB" smtClean="0"/>
              <a:t>14/01/2018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0ADE65-15EC-4829-9536-4E17CD180ACE}" type="slidenum">
              <a:rPr lang="en-GB" smtClean="0"/>
              <a:t>‹#›</a:t>
            </a:fld>
            <a:endParaRPr lang="en-GB"/>
          </a:p>
        </p:txBody>
      </p:sp>
    </p:spTree>
    <p:extLst>
      <p:ext uri="{BB962C8B-B14F-4D97-AF65-F5344CB8AC3E}">
        <p14:creationId xmlns:p14="http://schemas.microsoft.com/office/powerpoint/2010/main" val="2757150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DC835B-0EE8-4EFE-B32C-3F0E126AAA3B}" type="datetimeFigureOut">
              <a:rPr lang="en-GB" smtClean="0"/>
              <a:t>14/01/2018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0ADE65-15EC-4829-9536-4E17CD180ACE}" type="slidenum">
              <a:rPr lang="en-GB" smtClean="0"/>
              <a:t>‹#›</a:t>
            </a:fld>
            <a:endParaRPr lang="en-GB"/>
          </a:p>
        </p:txBody>
      </p:sp>
    </p:spTree>
    <p:extLst>
      <p:ext uri="{BB962C8B-B14F-4D97-AF65-F5344CB8AC3E}">
        <p14:creationId xmlns:p14="http://schemas.microsoft.com/office/powerpoint/2010/main" val="4084883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9603" y="97108"/>
            <a:ext cx="5112477" cy="6760892"/>
          </a:xfrm>
          <a:prstGeom prst="rect">
            <a:avLst/>
          </a:prstGeom>
        </p:spPr>
      </p:pic>
      <p:pic>
        <p:nvPicPr>
          <p:cNvPr id="11" name="Picture 10"/>
          <p:cNvPicPr>
            <a:picLocks noChangeAspect="1"/>
          </p:cNvPicPr>
          <p:nvPr/>
        </p:nvPicPr>
        <p:blipFill>
          <a:blip r:embed="rId3"/>
          <a:stretch>
            <a:fillRect/>
          </a:stretch>
        </p:blipFill>
        <p:spPr>
          <a:xfrm>
            <a:off x="5650908" y="3905873"/>
            <a:ext cx="5491708" cy="2572828"/>
          </a:xfrm>
          <a:prstGeom prst="rect">
            <a:avLst/>
          </a:prstGeom>
        </p:spPr>
      </p:pic>
      <p:pic>
        <p:nvPicPr>
          <p:cNvPr id="12" name="Picture 11"/>
          <p:cNvPicPr>
            <a:picLocks noChangeAspect="1"/>
          </p:cNvPicPr>
          <p:nvPr/>
        </p:nvPicPr>
        <p:blipFill rotWithShape="1">
          <a:blip r:embed="rId4"/>
          <a:srcRect l="75024"/>
          <a:stretch/>
        </p:blipFill>
        <p:spPr>
          <a:xfrm>
            <a:off x="10139229" y="1162943"/>
            <a:ext cx="1371600" cy="2594983"/>
          </a:xfrm>
          <a:prstGeom prst="rect">
            <a:avLst/>
          </a:prstGeom>
        </p:spPr>
      </p:pic>
      <p:sp>
        <p:nvSpPr>
          <p:cNvPr id="16" name="Rectangle 15"/>
          <p:cNvSpPr/>
          <p:nvPr/>
        </p:nvSpPr>
        <p:spPr>
          <a:xfrm>
            <a:off x="6247922" y="263964"/>
            <a:ext cx="4297681" cy="71845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 name="TextBox 14"/>
          <p:cNvSpPr txBox="1"/>
          <p:nvPr/>
        </p:nvSpPr>
        <p:spPr>
          <a:xfrm>
            <a:off x="6348548" y="308130"/>
            <a:ext cx="4197055" cy="584775"/>
          </a:xfrm>
          <a:prstGeom prst="rect">
            <a:avLst/>
          </a:prstGeom>
          <a:noFill/>
        </p:spPr>
        <p:txBody>
          <a:bodyPr wrap="square" rtlCol="0">
            <a:spAutoFit/>
          </a:bodyPr>
          <a:lstStyle/>
          <a:p>
            <a:r>
              <a:rPr lang="en-GB" sz="1600" b="1" i="1" u="sng" dirty="0"/>
              <a:t>Health and the People Knowledge Organiser: </a:t>
            </a:r>
          </a:p>
          <a:p>
            <a:r>
              <a:rPr lang="en-GB" sz="1600" b="1" i="1" u="sng" dirty="0"/>
              <a:t>Edward Jenner and the discovery of vaccination</a:t>
            </a:r>
          </a:p>
        </p:txBody>
      </p:sp>
      <p:graphicFrame>
        <p:nvGraphicFramePr>
          <p:cNvPr id="17" name="Table 16"/>
          <p:cNvGraphicFramePr>
            <a:graphicFrameLocks noGrp="1"/>
          </p:cNvGraphicFramePr>
          <p:nvPr>
            <p:extLst>
              <p:ext uri="{D42A27DB-BD31-4B8C-83A1-F6EECF244321}">
                <p14:modId xmlns:p14="http://schemas.microsoft.com/office/powerpoint/2010/main" val="2798806812"/>
              </p:ext>
            </p:extLst>
          </p:nvPr>
        </p:nvGraphicFramePr>
        <p:xfrm>
          <a:off x="5650909" y="1461127"/>
          <a:ext cx="4167056" cy="1998616"/>
        </p:xfrm>
        <a:graphic>
          <a:graphicData uri="http://schemas.openxmlformats.org/drawingml/2006/table">
            <a:tbl>
              <a:tblPr firstRow="1" bandRow="1">
                <a:tableStyleId>{5940675A-B579-460E-94D1-54222C63F5DA}</a:tableStyleId>
              </a:tblPr>
              <a:tblGrid>
                <a:gridCol w="1097285">
                  <a:extLst>
                    <a:ext uri="{9D8B030D-6E8A-4147-A177-3AD203B41FA5}">
                      <a16:colId xmlns:a16="http://schemas.microsoft.com/office/drawing/2014/main" val="3260693022"/>
                    </a:ext>
                  </a:extLst>
                </a:gridCol>
                <a:gridCol w="3069771">
                  <a:extLst>
                    <a:ext uri="{9D8B030D-6E8A-4147-A177-3AD203B41FA5}">
                      <a16:colId xmlns:a16="http://schemas.microsoft.com/office/drawing/2014/main" val="3389160563"/>
                    </a:ext>
                  </a:extLst>
                </a:gridCol>
              </a:tblGrid>
              <a:tr h="499654">
                <a:tc>
                  <a:txBody>
                    <a:bodyPr/>
                    <a:lstStyle/>
                    <a:p>
                      <a:r>
                        <a:rPr lang="en-GB" sz="1100" dirty="0"/>
                        <a:t>Key Term</a:t>
                      </a:r>
                    </a:p>
                  </a:txBody>
                  <a:tcPr/>
                </a:tc>
                <a:tc>
                  <a:txBody>
                    <a:bodyPr/>
                    <a:lstStyle/>
                    <a:p>
                      <a:r>
                        <a:rPr lang="en-GB" sz="1100" dirty="0"/>
                        <a:t>Definition</a:t>
                      </a:r>
                    </a:p>
                  </a:txBody>
                  <a:tcPr/>
                </a:tc>
                <a:extLst>
                  <a:ext uri="{0D108BD9-81ED-4DB2-BD59-A6C34878D82A}">
                    <a16:rowId xmlns:a16="http://schemas.microsoft.com/office/drawing/2014/main" val="4285758585"/>
                  </a:ext>
                </a:extLst>
              </a:tr>
              <a:tr h="499654">
                <a:tc>
                  <a:txBody>
                    <a:bodyPr/>
                    <a:lstStyle/>
                    <a:p>
                      <a:r>
                        <a:rPr lang="en-GB" sz="1100" dirty="0"/>
                        <a:t>Virus</a:t>
                      </a:r>
                    </a:p>
                  </a:txBody>
                  <a:tcPr/>
                </a:tc>
                <a:tc>
                  <a:txBody>
                    <a:bodyPr/>
                    <a:lstStyle/>
                    <a:p>
                      <a:r>
                        <a:rPr lang="en-GB" sz="1100" dirty="0"/>
                        <a:t>An infection carried by molecules</a:t>
                      </a:r>
                      <a:r>
                        <a:rPr lang="en-GB" sz="1100" baseline="0" dirty="0"/>
                        <a:t> that are too small to be seen</a:t>
                      </a:r>
                      <a:endParaRPr lang="en-GB" sz="1100" dirty="0"/>
                    </a:p>
                  </a:txBody>
                  <a:tcPr/>
                </a:tc>
                <a:extLst>
                  <a:ext uri="{0D108BD9-81ED-4DB2-BD59-A6C34878D82A}">
                    <a16:rowId xmlns:a16="http://schemas.microsoft.com/office/drawing/2014/main" val="1765673701"/>
                  </a:ext>
                </a:extLst>
              </a:tr>
              <a:tr h="499654">
                <a:tc>
                  <a:txBody>
                    <a:bodyPr/>
                    <a:lstStyle/>
                    <a:p>
                      <a:r>
                        <a:rPr lang="en-GB" sz="1100" dirty="0"/>
                        <a:t>Vaccination</a:t>
                      </a:r>
                    </a:p>
                  </a:txBody>
                  <a:tcPr/>
                </a:tc>
                <a:tc>
                  <a:txBody>
                    <a:bodyPr/>
                    <a:lstStyle/>
                    <a:p>
                      <a:r>
                        <a:rPr lang="en-GB" sz="1100" dirty="0"/>
                        <a:t>Injection of a mild form</a:t>
                      </a:r>
                      <a:r>
                        <a:rPr lang="en-GB" sz="1100" baseline="0" dirty="0"/>
                        <a:t> of disease to stop you getting a more dangerous version of the disease</a:t>
                      </a:r>
                      <a:endParaRPr lang="en-GB" sz="1100" dirty="0"/>
                    </a:p>
                  </a:txBody>
                  <a:tcPr/>
                </a:tc>
                <a:extLst>
                  <a:ext uri="{0D108BD9-81ED-4DB2-BD59-A6C34878D82A}">
                    <a16:rowId xmlns:a16="http://schemas.microsoft.com/office/drawing/2014/main" val="3365654685"/>
                  </a:ext>
                </a:extLst>
              </a:tr>
              <a:tr h="499654">
                <a:tc>
                  <a:txBody>
                    <a:bodyPr/>
                    <a:lstStyle/>
                    <a:p>
                      <a:r>
                        <a:rPr lang="en-GB" sz="1100" dirty="0"/>
                        <a:t>Inoculation</a:t>
                      </a:r>
                    </a:p>
                  </a:txBody>
                  <a:tcPr/>
                </a:tc>
                <a:tc>
                  <a:txBody>
                    <a:bodyPr/>
                    <a:lstStyle/>
                    <a:p>
                      <a:r>
                        <a:rPr lang="en-GB" sz="1100" dirty="0"/>
                        <a:t>An early</a:t>
                      </a:r>
                      <a:r>
                        <a:rPr lang="en-GB" sz="1100" baseline="0" dirty="0"/>
                        <a:t> form of vaccination where the skin is scratched rather than injected</a:t>
                      </a:r>
                      <a:endParaRPr lang="en-GB" sz="1100" dirty="0"/>
                    </a:p>
                  </a:txBody>
                  <a:tcPr/>
                </a:tc>
                <a:extLst>
                  <a:ext uri="{0D108BD9-81ED-4DB2-BD59-A6C34878D82A}">
                    <a16:rowId xmlns:a16="http://schemas.microsoft.com/office/drawing/2014/main" val="1152838663"/>
                  </a:ext>
                </a:extLst>
              </a:tr>
            </a:tbl>
          </a:graphicData>
        </a:graphic>
      </p:graphicFrame>
    </p:spTree>
    <p:extLst>
      <p:ext uri="{BB962C8B-B14F-4D97-AF65-F5344CB8AC3E}">
        <p14:creationId xmlns:p14="http://schemas.microsoft.com/office/powerpoint/2010/main" val="326064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4023360" y="0"/>
            <a:ext cx="5225143" cy="982980"/>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i="1" u="sng" dirty="0"/>
              <a:t>Health and the People Knowledge Organiser: Public Health in the 1800s</a:t>
            </a:r>
          </a:p>
        </p:txBody>
      </p:sp>
      <p:sp>
        <p:nvSpPr>
          <p:cNvPr id="3" name="Rectangle 2"/>
          <p:cNvSpPr/>
          <p:nvPr/>
        </p:nvSpPr>
        <p:spPr>
          <a:xfrm>
            <a:off x="103238" y="1091382"/>
            <a:ext cx="11975691" cy="23092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Public Health Timeline</a:t>
            </a:r>
          </a:p>
        </p:txBody>
      </p:sp>
      <p:sp>
        <p:nvSpPr>
          <p:cNvPr id="4" name="Rounded Rectangle 3"/>
          <p:cNvSpPr/>
          <p:nvPr/>
        </p:nvSpPr>
        <p:spPr>
          <a:xfrm>
            <a:off x="39852" y="1474839"/>
            <a:ext cx="1209368" cy="207952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dirty="0"/>
              <a:t>1750-Beginning of the Industrial Revolution. People start to move into the cities for work. Sanitation and public health decline</a:t>
            </a:r>
          </a:p>
        </p:txBody>
      </p:sp>
      <p:sp>
        <p:nvSpPr>
          <p:cNvPr id="5" name="Rounded Rectangle 4"/>
          <p:cNvSpPr/>
          <p:nvPr/>
        </p:nvSpPr>
        <p:spPr>
          <a:xfrm>
            <a:off x="2480058" y="1430712"/>
            <a:ext cx="1434279" cy="21236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1842- Chadwick publishes his Working conditions of the Working Poor which encourages the government to spend money on the poor to improve their health</a:t>
            </a:r>
          </a:p>
        </p:txBody>
      </p:sp>
      <p:sp>
        <p:nvSpPr>
          <p:cNvPr id="6" name="Rounded Rectangle 5"/>
          <p:cNvSpPr/>
          <p:nvPr/>
        </p:nvSpPr>
        <p:spPr>
          <a:xfrm>
            <a:off x="1258427" y="1455281"/>
            <a:ext cx="1209368" cy="11600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dirty="0"/>
              <a:t>1831- First Cholera epidemic.</a:t>
            </a:r>
          </a:p>
        </p:txBody>
      </p:sp>
      <p:sp>
        <p:nvSpPr>
          <p:cNvPr id="7" name="Rounded Rectangle 6"/>
          <p:cNvSpPr/>
          <p:nvPr/>
        </p:nvSpPr>
        <p:spPr>
          <a:xfrm>
            <a:off x="3914337" y="1455280"/>
            <a:ext cx="1209368" cy="14648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1848 1</a:t>
            </a:r>
            <a:r>
              <a:rPr lang="en-GB" sz="1100" baseline="30000" dirty="0"/>
              <a:t>st</a:t>
            </a:r>
            <a:r>
              <a:rPr lang="en-GB" sz="1100" dirty="0"/>
              <a:t> Public Health Act. Councils CAN set up Health Boards but they are NOT COMPULSORY</a:t>
            </a:r>
          </a:p>
        </p:txBody>
      </p:sp>
      <p:sp>
        <p:nvSpPr>
          <p:cNvPr id="8" name="Rounded Rectangle 7"/>
          <p:cNvSpPr/>
          <p:nvPr/>
        </p:nvSpPr>
        <p:spPr>
          <a:xfrm>
            <a:off x="6353197" y="1430712"/>
            <a:ext cx="1344564" cy="21236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1858 – The Great Stink. The Thames dries up leaving the stinking mud to foul the city. Parliament decide to solve this problem by building sewers.</a:t>
            </a:r>
            <a:endParaRPr lang="en-GB" dirty="0"/>
          </a:p>
        </p:txBody>
      </p:sp>
      <p:sp>
        <p:nvSpPr>
          <p:cNvPr id="9" name="Rounded Rectangle 8"/>
          <p:cNvSpPr/>
          <p:nvPr/>
        </p:nvSpPr>
        <p:spPr>
          <a:xfrm>
            <a:off x="7694081" y="1455281"/>
            <a:ext cx="1233172" cy="11600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1866- Joseph </a:t>
            </a:r>
            <a:r>
              <a:rPr lang="en-GB" sz="1100" dirty="0" err="1"/>
              <a:t>Bazelgette</a:t>
            </a:r>
            <a:r>
              <a:rPr lang="en-GB" sz="1100" dirty="0"/>
              <a:t> finishes the sewers in London.</a:t>
            </a:r>
          </a:p>
        </p:txBody>
      </p:sp>
      <p:sp>
        <p:nvSpPr>
          <p:cNvPr id="10" name="Rounded Rectangle 9"/>
          <p:cNvSpPr/>
          <p:nvPr/>
        </p:nvSpPr>
        <p:spPr>
          <a:xfrm>
            <a:off x="10156745" y="1430710"/>
            <a:ext cx="980437" cy="14894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1889- Booth shows that 1/3 of the population of London were living below the poverty line </a:t>
            </a:r>
          </a:p>
        </p:txBody>
      </p:sp>
      <p:sp>
        <p:nvSpPr>
          <p:cNvPr id="11" name="Rounded Rectangle 10"/>
          <p:cNvSpPr/>
          <p:nvPr/>
        </p:nvSpPr>
        <p:spPr>
          <a:xfrm>
            <a:off x="5133767" y="1430711"/>
            <a:ext cx="1209368" cy="11600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1854- John Snow connect Cholera with dirty water.</a:t>
            </a:r>
          </a:p>
        </p:txBody>
      </p:sp>
      <p:sp>
        <p:nvSpPr>
          <p:cNvPr id="12" name="Trapezoid 11"/>
          <p:cNvSpPr/>
          <p:nvPr/>
        </p:nvSpPr>
        <p:spPr>
          <a:xfrm>
            <a:off x="970810" y="0"/>
            <a:ext cx="2849022" cy="1091382"/>
          </a:xfrm>
          <a:prstGeom prst="trapezoi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The government has paid little attention to Public Health. As the </a:t>
            </a:r>
            <a:r>
              <a:rPr lang="en-GB" sz="1100" b="1" dirty="0"/>
              <a:t>Industrial Revolution</a:t>
            </a:r>
            <a:r>
              <a:rPr lang="en-GB" sz="1100" dirty="0"/>
              <a:t> bought more people into the cities people’s health declined, due to overcrowding and poor sanitation</a:t>
            </a:r>
          </a:p>
        </p:txBody>
      </p:sp>
      <p:sp>
        <p:nvSpPr>
          <p:cNvPr id="13" name="Trapezoid 12"/>
          <p:cNvSpPr/>
          <p:nvPr/>
        </p:nvSpPr>
        <p:spPr>
          <a:xfrm>
            <a:off x="9661506" y="-29029"/>
            <a:ext cx="1970916" cy="1091382"/>
          </a:xfrm>
          <a:prstGeom prst="trapezoi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Public Health had begun to improve but people were still expected to live for themselves.</a:t>
            </a:r>
          </a:p>
        </p:txBody>
      </p:sp>
      <p:sp>
        <p:nvSpPr>
          <p:cNvPr id="14" name="Rounded Rectangle 13"/>
          <p:cNvSpPr/>
          <p:nvPr/>
        </p:nvSpPr>
        <p:spPr>
          <a:xfrm>
            <a:off x="8927253" y="1430711"/>
            <a:ext cx="1233172" cy="11600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1875 – 2</a:t>
            </a:r>
            <a:r>
              <a:rPr lang="en-GB" sz="1100" baseline="30000" dirty="0"/>
              <a:t>nd</a:t>
            </a:r>
            <a:r>
              <a:rPr lang="en-GB" sz="1100" dirty="0"/>
              <a:t> Public Health Act. Councils MUST set up Health Boards and improve sanitation</a:t>
            </a:r>
          </a:p>
        </p:txBody>
      </p:sp>
      <p:sp>
        <p:nvSpPr>
          <p:cNvPr id="15" name="Rounded Rectangle 14"/>
          <p:cNvSpPr/>
          <p:nvPr/>
        </p:nvSpPr>
        <p:spPr>
          <a:xfrm>
            <a:off x="11148177" y="1430709"/>
            <a:ext cx="980437" cy="14894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1899- shows that 1/3 of the population of York were living below the poverty line </a:t>
            </a:r>
          </a:p>
        </p:txBody>
      </p:sp>
      <p:pic>
        <p:nvPicPr>
          <p:cNvPr id="1026" name="Picture 2" descr="Image result for victorian sl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52" y="4982758"/>
            <a:ext cx="4487901" cy="1801500"/>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a:off x="39852" y="3687332"/>
            <a:ext cx="4487902" cy="12954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t>In the Beginning</a:t>
            </a:r>
          </a:p>
          <a:p>
            <a:pPr algn="ctr"/>
            <a:r>
              <a:rPr lang="en-GB" sz="1200" dirty="0"/>
              <a:t>Many people lived in cramped conditions with little access to good sanitation. Back to Back housing was common and the government attitude was ‘</a:t>
            </a:r>
            <a:r>
              <a:rPr lang="en-GB" sz="1200" b="1" dirty="0"/>
              <a:t>Laissez-Faire</a:t>
            </a:r>
            <a:r>
              <a:rPr lang="en-GB" sz="1200" dirty="0"/>
              <a:t>’ (let it be) which meant they did nothing about it. It was believed that the poor were poor because they did not work hard enough.</a:t>
            </a:r>
          </a:p>
        </p:txBody>
      </p:sp>
      <p:sp>
        <p:nvSpPr>
          <p:cNvPr id="19" name="Rounded Rectangle 18"/>
          <p:cNvSpPr/>
          <p:nvPr/>
        </p:nvSpPr>
        <p:spPr>
          <a:xfrm>
            <a:off x="4675762" y="3705048"/>
            <a:ext cx="2845298" cy="315295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t>Why did things begin to change?</a:t>
            </a:r>
          </a:p>
          <a:p>
            <a:pPr algn="ctr"/>
            <a:r>
              <a:rPr lang="en-GB" sz="1200" dirty="0"/>
              <a:t>Slowly people’s attitudes began to change. </a:t>
            </a:r>
          </a:p>
          <a:p>
            <a:pPr algn="ctr"/>
            <a:r>
              <a:rPr lang="en-GB" sz="1200" dirty="0"/>
              <a:t>People like Joseph Chamberlain who was the Mayor of Birmingham started to think that the poor needed help. He created a much cleaner city before the 1875 Public Health act came into force.</a:t>
            </a:r>
          </a:p>
          <a:p>
            <a:pPr algn="ctr"/>
            <a:r>
              <a:rPr lang="en-GB" sz="1200" dirty="0"/>
              <a:t>The fact that Working class men got the vote in 1867 also saw a big shift in the views of Laissez-Faire because the politicians now had to appeal to more of the people, not just the ratepayers (taxpayers). </a:t>
            </a:r>
          </a:p>
        </p:txBody>
      </p:sp>
      <p:sp>
        <p:nvSpPr>
          <p:cNvPr id="20" name="Rounded Rectangle 19"/>
          <p:cNvSpPr/>
          <p:nvPr/>
        </p:nvSpPr>
        <p:spPr>
          <a:xfrm>
            <a:off x="7694082" y="4975505"/>
            <a:ext cx="4384847" cy="17646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t>Opposition to Public Health</a:t>
            </a:r>
          </a:p>
          <a:p>
            <a:pPr algn="ctr"/>
            <a:r>
              <a:rPr lang="en-GB" sz="1400" dirty="0"/>
              <a:t>People thought it would make the poor lazy as they wouldn’t have to work their way out of the slums.</a:t>
            </a:r>
          </a:p>
          <a:p>
            <a:pPr algn="ctr"/>
            <a:r>
              <a:rPr lang="en-GB" sz="1400" dirty="0"/>
              <a:t>They were worried about the cost </a:t>
            </a:r>
          </a:p>
          <a:p>
            <a:pPr algn="ctr"/>
            <a:r>
              <a:rPr lang="en-GB" sz="1400" dirty="0"/>
              <a:t>Very little of the poor conditions affected the ratepayers lives so they didn’t want to change anything</a:t>
            </a:r>
          </a:p>
          <a:p>
            <a:pPr algn="ctr"/>
            <a:r>
              <a:rPr lang="en-GB" sz="1400" dirty="0"/>
              <a:t>It was considered the poor’s own fault if they were poor.</a:t>
            </a:r>
            <a:endParaRPr lang="en-GB" sz="1200" dirty="0"/>
          </a:p>
        </p:txBody>
      </p:sp>
      <p:pic>
        <p:nvPicPr>
          <p:cNvPr id="1028" name="Picture 4" descr="Image result for victorian slu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7611" y="3027984"/>
            <a:ext cx="2984811" cy="1787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297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19749" y="0"/>
            <a:ext cx="4180112" cy="1639010"/>
          </a:xfrm>
          <a:prstGeom prst="rect">
            <a:avLst/>
          </a:prstGeom>
        </p:spPr>
      </p:pic>
      <p:pic>
        <p:nvPicPr>
          <p:cNvPr id="6" name="Picture 5"/>
          <p:cNvPicPr>
            <a:picLocks noChangeAspect="1"/>
          </p:cNvPicPr>
          <p:nvPr/>
        </p:nvPicPr>
        <p:blipFill>
          <a:blip r:embed="rId3"/>
          <a:stretch>
            <a:fillRect/>
          </a:stretch>
        </p:blipFill>
        <p:spPr>
          <a:xfrm>
            <a:off x="49718" y="1254035"/>
            <a:ext cx="4112888" cy="5603965"/>
          </a:xfrm>
          <a:prstGeom prst="rect">
            <a:avLst/>
          </a:prstGeom>
        </p:spPr>
      </p:pic>
      <p:pic>
        <p:nvPicPr>
          <p:cNvPr id="7" name="Picture 6"/>
          <p:cNvPicPr>
            <a:picLocks noChangeAspect="1"/>
          </p:cNvPicPr>
          <p:nvPr/>
        </p:nvPicPr>
        <p:blipFill>
          <a:blip r:embed="rId4"/>
          <a:stretch>
            <a:fillRect/>
          </a:stretch>
        </p:blipFill>
        <p:spPr>
          <a:xfrm>
            <a:off x="49718" y="95659"/>
            <a:ext cx="4470031" cy="1045689"/>
          </a:xfrm>
          <a:prstGeom prst="rect">
            <a:avLst/>
          </a:prstGeom>
        </p:spPr>
      </p:pic>
      <p:pic>
        <p:nvPicPr>
          <p:cNvPr id="9" name="Picture 8"/>
          <p:cNvPicPr>
            <a:picLocks noChangeAspect="1"/>
          </p:cNvPicPr>
          <p:nvPr/>
        </p:nvPicPr>
        <p:blipFill>
          <a:blip r:embed="rId5"/>
          <a:stretch>
            <a:fillRect/>
          </a:stretch>
        </p:blipFill>
        <p:spPr>
          <a:xfrm>
            <a:off x="4198802" y="1734669"/>
            <a:ext cx="4592499" cy="2438495"/>
          </a:xfrm>
          <a:prstGeom prst="rect">
            <a:avLst/>
          </a:prstGeom>
        </p:spPr>
      </p:pic>
      <p:sp>
        <p:nvSpPr>
          <p:cNvPr id="10" name="Rounded Rectangle 9"/>
          <p:cNvSpPr/>
          <p:nvPr/>
        </p:nvSpPr>
        <p:spPr>
          <a:xfrm>
            <a:off x="8882742" y="95658"/>
            <a:ext cx="3161211" cy="40775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1200" b="1" i="1" u="sng" dirty="0"/>
              <a:t>Tasks:</a:t>
            </a:r>
          </a:p>
          <a:p>
            <a:pPr marL="342900" indent="-342900">
              <a:buAutoNum type="arabicPeriod"/>
            </a:pPr>
            <a:r>
              <a:rPr lang="en-GB" sz="1200" dirty="0"/>
              <a:t>Read through the information</a:t>
            </a:r>
          </a:p>
          <a:p>
            <a:pPr marL="342900" indent="-342900">
              <a:buAutoNum type="arabicPeriod"/>
            </a:pPr>
            <a:r>
              <a:rPr lang="en-GB" sz="1200" dirty="0"/>
              <a:t>Define the keywords in your practise book</a:t>
            </a:r>
          </a:p>
          <a:p>
            <a:pPr marL="342900" indent="-342900">
              <a:buAutoNum type="arabicPeriod"/>
            </a:pPr>
            <a:r>
              <a:rPr lang="en-GB" sz="1200" dirty="0"/>
              <a:t>Answer the questions into your practise book</a:t>
            </a:r>
          </a:p>
          <a:p>
            <a:pPr marL="342900" indent="-342900">
              <a:buAutoNum type="arabicPeriod"/>
            </a:pPr>
            <a:r>
              <a:rPr lang="en-GB" sz="1200" dirty="0"/>
              <a:t>Answer the questions onto your question sheet (provided to you) from memory</a:t>
            </a:r>
          </a:p>
          <a:p>
            <a:pPr marL="342900" indent="-342900">
              <a:buAutoNum type="arabicPeriod"/>
            </a:pPr>
            <a:r>
              <a:rPr lang="en-GB" sz="1200" dirty="0"/>
              <a:t>Add any further information that you have missed in a different colour on the question sheet</a:t>
            </a:r>
          </a:p>
          <a:p>
            <a:pPr marL="342900" indent="-342900">
              <a:buAutoNum type="arabicPeriod"/>
            </a:pPr>
            <a:r>
              <a:rPr lang="en-GB" sz="1200" dirty="0"/>
              <a:t>Have another go at the questions from memory at a later time.</a:t>
            </a:r>
          </a:p>
          <a:p>
            <a:pPr marL="342900" indent="-342900">
              <a:buAutoNum type="arabicPeriod"/>
            </a:pPr>
            <a:endParaRPr lang="en-GB" sz="1200" dirty="0"/>
          </a:p>
          <a:p>
            <a:r>
              <a:rPr lang="en-GB" sz="1200" dirty="0"/>
              <a:t>Checking your learning: You will undertake the quiz in your upcoming lesson. Ensure you have revised!</a:t>
            </a:r>
          </a:p>
          <a:p>
            <a:pPr marL="342900" indent="-342900" algn="ctr">
              <a:buAutoNum type="arabicPeriod"/>
            </a:pPr>
            <a:endParaRPr lang="en-GB" sz="2000" dirty="0"/>
          </a:p>
        </p:txBody>
      </p:sp>
      <p:sp>
        <p:nvSpPr>
          <p:cNvPr id="11" name="Rectangle 10"/>
          <p:cNvSpPr/>
          <p:nvPr/>
        </p:nvSpPr>
        <p:spPr>
          <a:xfrm>
            <a:off x="4198802" y="4264466"/>
            <a:ext cx="7845152" cy="24759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TextBox 11"/>
          <p:cNvSpPr txBox="1"/>
          <p:nvPr/>
        </p:nvSpPr>
        <p:spPr>
          <a:xfrm>
            <a:off x="4885509" y="4264466"/>
            <a:ext cx="6374674" cy="369332"/>
          </a:xfrm>
          <a:prstGeom prst="rect">
            <a:avLst/>
          </a:prstGeom>
          <a:noFill/>
        </p:spPr>
        <p:txBody>
          <a:bodyPr wrap="square" rtlCol="0">
            <a:spAutoFit/>
          </a:bodyPr>
          <a:lstStyle/>
          <a:p>
            <a:pPr algn="ctr"/>
            <a:r>
              <a:rPr lang="en-GB" b="1" i="1" u="sng" dirty="0"/>
              <a:t>Public Health in the 1800s quiz questions</a:t>
            </a:r>
          </a:p>
        </p:txBody>
      </p:sp>
      <p:sp>
        <p:nvSpPr>
          <p:cNvPr id="15" name="TextBox 14"/>
          <p:cNvSpPr txBox="1"/>
          <p:nvPr/>
        </p:nvSpPr>
        <p:spPr>
          <a:xfrm>
            <a:off x="4297680" y="4633798"/>
            <a:ext cx="3814354" cy="2400657"/>
          </a:xfrm>
          <a:prstGeom prst="rect">
            <a:avLst/>
          </a:prstGeom>
          <a:noFill/>
        </p:spPr>
        <p:txBody>
          <a:bodyPr wrap="square" rtlCol="0">
            <a:spAutoFit/>
          </a:bodyPr>
          <a:lstStyle/>
          <a:p>
            <a:pPr marL="228600" indent="-228600">
              <a:buAutoNum type="arabicPeriod"/>
            </a:pPr>
            <a:r>
              <a:rPr lang="en-GB" sz="1400" dirty="0"/>
              <a:t>Describe what conditions were like for people in the beginning of the 1800s</a:t>
            </a:r>
          </a:p>
          <a:p>
            <a:pPr marL="228600" indent="-228600">
              <a:buAutoNum type="arabicPeriod"/>
            </a:pPr>
            <a:r>
              <a:rPr lang="en-GB" sz="1400" dirty="0"/>
              <a:t>What attitude did the government have at the start of the 1800s and explain what this means?</a:t>
            </a:r>
          </a:p>
          <a:p>
            <a:pPr marL="228600" indent="-228600">
              <a:buAutoNum type="arabicPeriod"/>
            </a:pPr>
            <a:r>
              <a:rPr lang="en-GB" sz="1400" dirty="0"/>
              <a:t>What is Cholera?</a:t>
            </a:r>
          </a:p>
          <a:p>
            <a:pPr marL="228600" indent="-228600">
              <a:buAutoNum type="arabicPeriod"/>
            </a:pPr>
            <a:r>
              <a:rPr lang="en-GB" sz="1400" dirty="0"/>
              <a:t>What did John Snow discover?</a:t>
            </a:r>
          </a:p>
          <a:p>
            <a:pPr marL="228600" indent="-228600">
              <a:buAutoNum type="arabicPeriod"/>
            </a:pPr>
            <a:r>
              <a:rPr lang="en-GB" sz="1400" dirty="0"/>
              <a:t>What did Edwin Chadwick try to encourage in his 1842 report?</a:t>
            </a:r>
          </a:p>
          <a:p>
            <a:pPr marL="228600" indent="-228600">
              <a:buAutoNum type="arabicPeriod"/>
            </a:pPr>
            <a:endParaRPr lang="en-GB" sz="1200" dirty="0"/>
          </a:p>
          <a:p>
            <a:pPr marL="228600" indent="-228600">
              <a:buAutoNum type="arabicPeriod"/>
            </a:pPr>
            <a:endParaRPr lang="en-GB" sz="1200" dirty="0"/>
          </a:p>
        </p:txBody>
      </p:sp>
      <p:sp>
        <p:nvSpPr>
          <p:cNvPr id="16" name="TextBox 15"/>
          <p:cNvSpPr txBox="1"/>
          <p:nvPr/>
        </p:nvSpPr>
        <p:spPr>
          <a:xfrm>
            <a:off x="8067222" y="4542495"/>
            <a:ext cx="4075610" cy="2246769"/>
          </a:xfrm>
          <a:prstGeom prst="rect">
            <a:avLst/>
          </a:prstGeom>
          <a:noFill/>
        </p:spPr>
        <p:txBody>
          <a:bodyPr wrap="square" rtlCol="0">
            <a:spAutoFit/>
          </a:bodyPr>
          <a:lstStyle/>
          <a:p>
            <a:r>
              <a:rPr lang="en-GB" sz="1400" dirty="0"/>
              <a:t>6. Why did the first Public Health Act in 1848 fail?</a:t>
            </a:r>
          </a:p>
          <a:p>
            <a:r>
              <a:rPr lang="en-GB" sz="1400" dirty="0"/>
              <a:t>7. What happened in 1867 and why was this important in improving public health? </a:t>
            </a:r>
          </a:p>
          <a:p>
            <a:r>
              <a:rPr lang="en-GB" sz="1400" dirty="0"/>
              <a:t>8. What did the Second Public Health Act in 1875 state? </a:t>
            </a:r>
          </a:p>
          <a:p>
            <a:r>
              <a:rPr lang="en-GB" sz="1400" dirty="0"/>
              <a:t>9. Why was there opposition to the Public Health reforms?</a:t>
            </a:r>
          </a:p>
          <a:p>
            <a:r>
              <a:rPr lang="en-GB" sz="1400" dirty="0"/>
              <a:t>10. What problems still existed at the end of the 19</a:t>
            </a:r>
            <a:r>
              <a:rPr lang="en-GB" sz="1400" baseline="30000" dirty="0"/>
              <a:t>th</a:t>
            </a:r>
            <a:r>
              <a:rPr lang="en-GB" sz="1400" dirty="0"/>
              <a:t> century that were highlighted by Booth and Rowntree?</a:t>
            </a:r>
          </a:p>
        </p:txBody>
      </p:sp>
    </p:spTree>
    <p:extLst>
      <p:ext uri="{BB962C8B-B14F-4D97-AF65-F5344CB8AC3E}">
        <p14:creationId xmlns:p14="http://schemas.microsoft.com/office/powerpoint/2010/main" val="4240809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82936" y="157501"/>
            <a:ext cx="7138949" cy="30428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1600" b="1" i="1" u="sng" dirty="0"/>
              <a:t>Tasks:</a:t>
            </a:r>
          </a:p>
          <a:p>
            <a:pPr marL="342900" indent="-342900">
              <a:buAutoNum type="arabicPeriod"/>
            </a:pPr>
            <a:r>
              <a:rPr lang="en-GB" sz="1600" dirty="0"/>
              <a:t>Read through the information</a:t>
            </a:r>
          </a:p>
          <a:p>
            <a:pPr marL="342900" indent="-342900">
              <a:buAutoNum type="arabicPeriod"/>
            </a:pPr>
            <a:r>
              <a:rPr lang="en-GB" sz="1600" dirty="0"/>
              <a:t>Define the keywords in your practise book</a:t>
            </a:r>
          </a:p>
          <a:p>
            <a:pPr marL="342900" indent="-342900">
              <a:buAutoNum type="arabicPeriod"/>
            </a:pPr>
            <a:r>
              <a:rPr lang="en-GB" sz="1600" dirty="0"/>
              <a:t>Answer the questions into your practise book</a:t>
            </a:r>
          </a:p>
          <a:p>
            <a:pPr marL="342900" indent="-342900">
              <a:buAutoNum type="arabicPeriod"/>
            </a:pPr>
            <a:r>
              <a:rPr lang="en-GB" sz="1600" dirty="0"/>
              <a:t>Answer the questions onto your question sheet (provided to you) from memory</a:t>
            </a:r>
          </a:p>
          <a:p>
            <a:pPr marL="342900" indent="-342900">
              <a:buAutoNum type="arabicPeriod"/>
            </a:pPr>
            <a:r>
              <a:rPr lang="en-GB" sz="1600" dirty="0"/>
              <a:t>Add any further information that you have missed in a different colour on the question sheet</a:t>
            </a:r>
          </a:p>
          <a:p>
            <a:pPr marL="342900" indent="-342900">
              <a:buAutoNum type="arabicPeriod"/>
            </a:pPr>
            <a:r>
              <a:rPr lang="en-GB" sz="1600" dirty="0"/>
              <a:t>Have another go at the questions from memory at a later time.</a:t>
            </a:r>
          </a:p>
          <a:p>
            <a:pPr marL="342900" indent="-342900">
              <a:buAutoNum type="arabicPeriod"/>
            </a:pPr>
            <a:endParaRPr lang="en-GB" sz="1600" dirty="0"/>
          </a:p>
          <a:p>
            <a:r>
              <a:rPr lang="en-GB" sz="1600" dirty="0"/>
              <a:t>Checking your learning: You will undertake the quiz in your upcoming lesson. Ensure you have revised!</a:t>
            </a:r>
          </a:p>
        </p:txBody>
      </p:sp>
      <p:sp>
        <p:nvSpPr>
          <p:cNvPr id="5" name="Rectangle 4"/>
          <p:cNvSpPr/>
          <p:nvPr/>
        </p:nvSpPr>
        <p:spPr>
          <a:xfrm>
            <a:off x="106431" y="3357547"/>
            <a:ext cx="11963649" cy="29518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6" name="TextBox 5"/>
          <p:cNvSpPr txBox="1"/>
          <p:nvPr/>
        </p:nvSpPr>
        <p:spPr>
          <a:xfrm>
            <a:off x="401537" y="3914570"/>
            <a:ext cx="5058738" cy="1646605"/>
          </a:xfrm>
          <a:prstGeom prst="rect">
            <a:avLst/>
          </a:prstGeom>
          <a:noFill/>
        </p:spPr>
        <p:txBody>
          <a:bodyPr wrap="square" rtlCol="0">
            <a:spAutoFit/>
          </a:bodyPr>
          <a:lstStyle/>
          <a:p>
            <a:pPr marL="228600" indent="-228600">
              <a:buAutoNum type="arabicPeriod"/>
            </a:pPr>
            <a:r>
              <a:rPr lang="en-GB" dirty="0"/>
              <a:t>Define what Inoculation means</a:t>
            </a:r>
          </a:p>
          <a:p>
            <a:pPr marL="228600" indent="-228600">
              <a:buAutoNum type="arabicPeriod"/>
            </a:pPr>
            <a:r>
              <a:rPr lang="en-GB" dirty="0"/>
              <a:t>Define what Vaccination means</a:t>
            </a:r>
          </a:p>
          <a:p>
            <a:pPr marL="228600" indent="-228600">
              <a:buAutoNum type="arabicPeriod"/>
            </a:pPr>
            <a:r>
              <a:rPr lang="en-GB" dirty="0"/>
              <a:t>Identify two problems with Inoculation</a:t>
            </a:r>
          </a:p>
          <a:p>
            <a:pPr marL="228600" indent="-228600">
              <a:buAutoNum type="arabicPeriod"/>
            </a:pPr>
            <a:r>
              <a:rPr lang="en-GB" dirty="0"/>
              <a:t>What was Jenner’s theory regarding milkmaids?</a:t>
            </a:r>
          </a:p>
          <a:p>
            <a:pPr marL="228600" indent="-228600">
              <a:buAutoNum type="arabicPeriod"/>
            </a:pPr>
            <a:r>
              <a:rPr lang="en-GB" dirty="0"/>
              <a:t>How did Jenner prove his theory?</a:t>
            </a:r>
          </a:p>
          <a:p>
            <a:pPr marL="228600" indent="-228600">
              <a:buAutoNum type="arabicPeriod"/>
            </a:pPr>
            <a:endParaRPr lang="en-GB" sz="1100" dirty="0"/>
          </a:p>
        </p:txBody>
      </p:sp>
      <p:sp>
        <p:nvSpPr>
          <p:cNvPr id="8" name="TextBox 7"/>
          <p:cNvSpPr txBox="1"/>
          <p:nvPr/>
        </p:nvSpPr>
        <p:spPr>
          <a:xfrm>
            <a:off x="5572501" y="3877113"/>
            <a:ext cx="6217919" cy="2739211"/>
          </a:xfrm>
          <a:prstGeom prst="rect">
            <a:avLst/>
          </a:prstGeom>
          <a:noFill/>
        </p:spPr>
        <p:txBody>
          <a:bodyPr wrap="square" rtlCol="0">
            <a:spAutoFit/>
          </a:bodyPr>
          <a:lstStyle/>
          <a:p>
            <a:r>
              <a:rPr lang="en-GB" dirty="0"/>
              <a:t>6. What was Jenner unable to explain about his new vaccination?</a:t>
            </a:r>
          </a:p>
          <a:p>
            <a:r>
              <a:rPr lang="en-GB" dirty="0"/>
              <a:t>7. Why were Inoculators against this new vaccination?</a:t>
            </a:r>
          </a:p>
          <a:p>
            <a:r>
              <a:rPr lang="en-GB" dirty="0"/>
              <a:t>8. Where were doctors using Jenner’s new vaccination in the 1800s?</a:t>
            </a:r>
          </a:p>
          <a:p>
            <a:r>
              <a:rPr lang="en-GB" dirty="0"/>
              <a:t>9. In what year did the British government make the Smallpox vaccination compulsory?</a:t>
            </a:r>
          </a:p>
          <a:p>
            <a:r>
              <a:rPr lang="en-GB" dirty="0"/>
              <a:t>10. What had happened by the 1980s?</a:t>
            </a:r>
          </a:p>
          <a:p>
            <a:endParaRPr lang="en-GB" sz="1400" dirty="0"/>
          </a:p>
          <a:p>
            <a:endParaRPr lang="en-GB" sz="1400" dirty="0"/>
          </a:p>
        </p:txBody>
      </p:sp>
      <p:sp>
        <p:nvSpPr>
          <p:cNvPr id="9" name="TextBox 8"/>
          <p:cNvSpPr txBox="1"/>
          <p:nvPr/>
        </p:nvSpPr>
        <p:spPr>
          <a:xfrm>
            <a:off x="979714" y="3357547"/>
            <a:ext cx="10685417" cy="369332"/>
          </a:xfrm>
          <a:prstGeom prst="rect">
            <a:avLst/>
          </a:prstGeom>
          <a:noFill/>
        </p:spPr>
        <p:txBody>
          <a:bodyPr wrap="square" rtlCol="0">
            <a:spAutoFit/>
          </a:bodyPr>
          <a:lstStyle/>
          <a:p>
            <a:pPr algn="ctr"/>
            <a:r>
              <a:rPr lang="en-GB" b="1" i="1" u="sng" dirty="0"/>
              <a:t>Edward Jenner and the discovery of the Smallpox Vaccination Quiz Questions</a:t>
            </a:r>
          </a:p>
        </p:txBody>
      </p:sp>
      <p:pic>
        <p:nvPicPr>
          <p:cNvPr id="10" name="Picture 9"/>
          <p:cNvPicPr>
            <a:picLocks noChangeAspect="1"/>
          </p:cNvPicPr>
          <p:nvPr/>
        </p:nvPicPr>
        <p:blipFill>
          <a:blip r:embed="rId2"/>
          <a:stretch>
            <a:fillRect/>
          </a:stretch>
        </p:blipFill>
        <p:spPr>
          <a:xfrm>
            <a:off x="106431" y="157501"/>
            <a:ext cx="4282689" cy="3042895"/>
          </a:xfrm>
          <a:prstGeom prst="rect">
            <a:avLst/>
          </a:prstGeom>
        </p:spPr>
      </p:pic>
    </p:spTree>
    <p:extLst>
      <p:ext uri="{BB962C8B-B14F-4D97-AF65-F5344CB8AC3E}">
        <p14:creationId xmlns:p14="http://schemas.microsoft.com/office/powerpoint/2010/main" val="824878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27464" y="776084"/>
            <a:ext cx="4419116" cy="3874293"/>
          </a:xfrm>
          <a:prstGeom prst="rect">
            <a:avLst/>
          </a:prstGeom>
        </p:spPr>
      </p:pic>
      <p:pic>
        <p:nvPicPr>
          <p:cNvPr id="6" name="Picture 5"/>
          <p:cNvPicPr>
            <a:picLocks noChangeAspect="1"/>
          </p:cNvPicPr>
          <p:nvPr/>
        </p:nvPicPr>
        <p:blipFill>
          <a:blip r:embed="rId3"/>
          <a:stretch>
            <a:fillRect/>
          </a:stretch>
        </p:blipFill>
        <p:spPr>
          <a:xfrm>
            <a:off x="5442376" y="718841"/>
            <a:ext cx="6178733" cy="6007963"/>
          </a:xfrm>
          <a:prstGeom prst="rect">
            <a:avLst/>
          </a:prstGeom>
        </p:spPr>
      </p:pic>
      <p:pic>
        <p:nvPicPr>
          <p:cNvPr id="9" name="Picture 8"/>
          <p:cNvPicPr>
            <a:picLocks noChangeAspect="1"/>
          </p:cNvPicPr>
          <p:nvPr/>
        </p:nvPicPr>
        <p:blipFill>
          <a:blip r:embed="rId4"/>
          <a:stretch>
            <a:fillRect/>
          </a:stretch>
        </p:blipFill>
        <p:spPr>
          <a:xfrm>
            <a:off x="831668" y="4567010"/>
            <a:ext cx="4640088" cy="2133669"/>
          </a:xfrm>
          <a:prstGeom prst="rect">
            <a:avLst/>
          </a:prstGeom>
        </p:spPr>
      </p:pic>
      <p:sp>
        <p:nvSpPr>
          <p:cNvPr id="11" name="Rectangle 10"/>
          <p:cNvSpPr/>
          <p:nvPr/>
        </p:nvSpPr>
        <p:spPr>
          <a:xfrm>
            <a:off x="2259874" y="63465"/>
            <a:ext cx="7014755" cy="5621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TextBox 11"/>
          <p:cNvSpPr txBox="1"/>
          <p:nvPr/>
        </p:nvSpPr>
        <p:spPr>
          <a:xfrm>
            <a:off x="718458" y="166913"/>
            <a:ext cx="9944712" cy="338554"/>
          </a:xfrm>
          <a:prstGeom prst="rect">
            <a:avLst/>
          </a:prstGeom>
          <a:noFill/>
        </p:spPr>
        <p:txBody>
          <a:bodyPr wrap="square" rtlCol="0">
            <a:spAutoFit/>
          </a:bodyPr>
          <a:lstStyle/>
          <a:p>
            <a:pPr algn="ctr"/>
            <a:r>
              <a:rPr lang="en-GB" sz="1600" b="1" i="1" u="sng" dirty="0"/>
              <a:t>Health and the People Knowledge Organiser: Louis Pasteur and Robert Koch </a:t>
            </a:r>
          </a:p>
        </p:txBody>
      </p:sp>
    </p:spTree>
    <p:extLst>
      <p:ext uri="{BB962C8B-B14F-4D97-AF65-F5344CB8AC3E}">
        <p14:creationId xmlns:p14="http://schemas.microsoft.com/office/powerpoint/2010/main" val="1067258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87495" y="0"/>
            <a:ext cx="5133702" cy="4623889"/>
          </a:xfrm>
          <a:prstGeom prst="rect">
            <a:avLst/>
          </a:prstGeom>
        </p:spPr>
      </p:pic>
      <p:pic>
        <p:nvPicPr>
          <p:cNvPr id="4" name="Picture 3"/>
          <p:cNvPicPr>
            <a:picLocks noChangeAspect="1"/>
          </p:cNvPicPr>
          <p:nvPr/>
        </p:nvPicPr>
        <p:blipFill>
          <a:blip r:embed="rId3"/>
          <a:stretch>
            <a:fillRect/>
          </a:stretch>
        </p:blipFill>
        <p:spPr>
          <a:xfrm>
            <a:off x="6621197" y="2311944"/>
            <a:ext cx="4618705" cy="2282055"/>
          </a:xfrm>
          <a:prstGeom prst="rect">
            <a:avLst/>
          </a:prstGeom>
        </p:spPr>
      </p:pic>
      <p:pic>
        <p:nvPicPr>
          <p:cNvPr id="5" name="Picture 4"/>
          <p:cNvPicPr>
            <a:picLocks noChangeAspect="1"/>
          </p:cNvPicPr>
          <p:nvPr/>
        </p:nvPicPr>
        <p:blipFill>
          <a:blip r:embed="rId4"/>
          <a:stretch>
            <a:fillRect/>
          </a:stretch>
        </p:blipFill>
        <p:spPr>
          <a:xfrm>
            <a:off x="1493285" y="4550141"/>
            <a:ext cx="9746617" cy="2234111"/>
          </a:xfrm>
          <a:prstGeom prst="rect">
            <a:avLst/>
          </a:prstGeom>
        </p:spPr>
      </p:pic>
      <p:pic>
        <p:nvPicPr>
          <p:cNvPr id="6" name="Picture 5"/>
          <p:cNvPicPr>
            <a:picLocks noChangeAspect="1"/>
          </p:cNvPicPr>
          <p:nvPr/>
        </p:nvPicPr>
        <p:blipFill>
          <a:blip r:embed="rId5"/>
          <a:stretch>
            <a:fillRect/>
          </a:stretch>
        </p:blipFill>
        <p:spPr>
          <a:xfrm>
            <a:off x="6621197" y="125455"/>
            <a:ext cx="4618705" cy="2160363"/>
          </a:xfrm>
          <a:prstGeom prst="rect">
            <a:avLst/>
          </a:prstGeom>
        </p:spPr>
      </p:pic>
    </p:spTree>
    <p:extLst>
      <p:ext uri="{BB962C8B-B14F-4D97-AF65-F5344CB8AC3E}">
        <p14:creationId xmlns:p14="http://schemas.microsoft.com/office/powerpoint/2010/main" val="242838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682936" y="157501"/>
            <a:ext cx="7138949" cy="30428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1400" b="1" i="1" u="sng" dirty="0"/>
              <a:t>Tasks:</a:t>
            </a:r>
          </a:p>
          <a:p>
            <a:pPr marL="342900" indent="-342900">
              <a:buAutoNum type="arabicPeriod"/>
            </a:pPr>
            <a:r>
              <a:rPr lang="en-GB" sz="1400" dirty="0"/>
              <a:t>Read through the information</a:t>
            </a:r>
          </a:p>
          <a:p>
            <a:pPr marL="342900" indent="-342900">
              <a:buAutoNum type="arabicPeriod"/>
            </a:pPr>
            <a:r>
              <a:rPr lang="en-GB" sz="1400" dirty="0"/>
              <a:t>Define the keywords in your practise book</a:t>
            </a:r>
          </a:p>
          <a:p>
            <a:pPr marL="342900" indent="-342900">
              <a:buAutoNum type="arabicPeriod"/>
            </a:pPr>
            <a:r>
              <a:rPr lang="en-GB" sz="1400" dirty="0"/>
              <a:t>Answer the questions into your practise book</a:t>
            </a:r>
          </a:p>
          <a:p>
            <a:pPr marL="342900" indent="-342900">
              <a:buAutoNum type="arabicPeriod"/>
            </a:pPr>
            <a:r>
              <a:rPr lang="en-GB" sz="1400" dirty="0"/>
              <a:t>Answer the questions onto your question sheet (provided to you) from memory</a:t>
            </a:r>
          </a:p>
          <a:p>
            <a:pPr marL="342900" indent="-342900">
              <a:buAutoNum type="arabicPeriod"/>
            </a:pPr>
            <a:r>
              <a:rPr lang="en-GB" sz="1400" dirty="0"/>
              <a:t>Add any further information that you have missed in a different colour on the question sheet</a:t>
            </a:r>
          </a:p>
          <a:p>
            <a:pPr marL="342900" indent="-342900">
              <a:buAutoNum type="arabicPeriod"/>
            </a:pPr>
            <a:r>
              <a:rPr lang="en-GB" sz="1400" dirty="0"/>
              <a:t>Have another go at the questions from memory at a later time.</a:t>
            </a:r>
          </a:p>
          <a:p>
            <a:pPr marL="342900" indent="-342900">
              <a:buAutoNum type="arabicPeriod"/>
            </a:pPr>
            <a:endParaRPr lang="en-GB" sz="1400" dirty="0"/>
          </a:p>
          <a:p>
            <a:r>
              <a:rPr lang="en-GB" sz="1400" dirty="0"/>
              <a:t>Checking your learning: You will undertake the quiz in your upcoming lesson. Ensure you have revised!</a:t>
            </a:r>
          </a:p>
          <a:p>
            <a:pPr marL="342900" indent="-342900" algn="ctr">
              <a:buAutoNum type="arabicPeriod"/>
            </a:pPr>
            <a:endParaRPr lang="en-GB" sz="2400" dirty="0"/>
          </a:p>
        </p:txBody>
      </p:sp>
      <p:sp>
        <p:nvSpPr>
          <p:cNvPr id="5" name="Rectangle 4"/>
          <p:cNvSpPr/>
          <p:nvPr/>
        </p:nvSpPr>
        <p:spPr>
          <a:xfrm>
            <a:off x="106431" y="3357547"/>
            <a:ext cx="11989775" cy="331162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6" name="TextBox 5"/>
          <p:cNvSpPr txBox="1"/>
          <p:nvPr/>
        </p:nvSpPr>
        <p:spPr>
          <a:xfrm>
            <a:off x="545228" y="3848432"/>
            <a:ext cx="5542063" cy="3585597"/>
          </a:xfrm>
          <a:prstGeom prst="rect">
            <a:avLst/>
          </a:prstGeom>
          <a:noFill/>
        </p:spPr>
        <p:txBody>
          <a:bodyPr wrap="square" rtlCol="0">
            <a:spAutoFit/>
          </a:bodyPr>
          <a:lstStyle/>
          <a:p>
            <a:pPr marL="228600" indent="-228600">
              <a:buAutoNum type="arabicPeriod"/>
            </a:pPr>
            <a:r>
              <a:rPr lang="en-GB" dirty="0"/>
              <a:t>In what year did Louis Pasteur publish his Germ Theory?</a:t>
            </a:r>
          </a:p>
          <a:p>
            <a:pPr marL="228600" indent="-228600">
              <a:buAutoNum type="arabicPeriod"/>
            </a:pPr>
            <a:r>
              <a:rPr lang="en-GB" dirty="0"/>
              <a:t>Name two beliefs people held on what caused disease in the 1800s before Pasteur’s Germ Theory.</a:t>
            </a:r>
          </a:p>
          <a:p>
            <a:pPr marL="228600" indent="-228600">
              <a:buAutoNum type="arabicPeriod"/>
            </a:pPr>
            <a:r>
              <a:rPr lang="en-GB" dirty="0"/>
              <a:t>How did Pasteur prove that germs were in the air?</a:t>
            </a:r>
          </a:p>
          <a:p>
            <a:pPr marL="228600" indent="-228600">
              <a:buAutoNum type="arabicPeriod"/>
            </a:pPr>
            <a:r>
              <a:rPr lang="en-GB" dirty="0"/>
              <a:t>What did Koch become famous for in 1876 with his work on Anthrax?</a:t>
            </a:r>
          </a:p>
          <a:p>
            <a:pPr marL="228600" indent="-228600">
              <a:buAutoNum type="arabicPeriod"/>
            </a:pPr>
            <a:r>
              <a:rPr lang="en-GB" dirty="0"/>
              <a:t>Name two diseases where Koch was able to identify the germs that caused them?</a:t>
            </a:r>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dirty="0"/>
          </a:p>
          <a:p>
            <a:pPr marL="228600" indent="-228600">
              <a:buAutoNum type="arabicPeriod"/>
            </a:pPr>
            <a:endParaRPr lang="en-GB" sz="1100" dirty="0"/>
          </a:p>
        </p:txBody>
      </p:sp>
      <p:sp>
        <p:nvSpPr>
          <p:cNvPr id="8" name="TextBox 7"/>
          <p:cNvSpPr txBox="1"/>
          <p:nvPr/>
        </p:nvSpPr>
        <p:spPr>
          <a:xfrm>
            <a:off x="6087291" y="3877113"/>
            <a:ext cx="5703129" cy="3293209"/>
          </a:xfrm>
          <a:prstGeom prst="rect">
            <a:avLst/>
          </a:prstGeom>
          <a:noFill/>
        </p:spPr>
        <p:txBody>
          <a:bodyPr wrap="square" rtlCol="0">
            <a:spAutoFit/>
          </a:bodyPr>
          <a:lstStyle/>
          <a:p>
            <a:r>
              <a:rPr lang="en-GB" dirty="0"/>
              <a:t>6. What did Koch’s work allow other scientists to do?</a:t>
            </a:r>
          </a:p>
          <a:p>
            <a:r>
              <a:rPr lang="en-GB" dirty="0"/>
              <a:t>7. Name one technique Koch developed that allowed microbes to be identified.</a:t>
            </a:r>
          </a:p>
          <a:p>
            <a:r>
              <a:rPr lang="en-GB" dirty="0"/>
              <a:t>8. What disease was Pasteur studying that helped him understand how vaccination worked?</a:t>
            </a:r>
          </a:p>
          <a:p>
            <a:r>
              <a:rPr lang="en-GB" dirty="0"/>
              <a:t>9. Pasteur gave a boy what vaccine in 1885?</a:t>
            </a:r>
          </a:p>
          <a:p>
            <a:r>
              <a:rPr lang="en-GB" dirty="0"/>
              <a:t>10. Identify two factors that helped Pasteur and Koch in their work and explain how these factors helped them.</a:t>
            </a:r>
          </a:p>
          <a:p>
            <a:endParaRPr lang="en-GB" dirty="0"/>
          </a:p>
          <a:p>
            <a:endParaRPr lang="en-GB" dirty="0"/>
          </a:p>
          <a:p>
            <a:endParaRPr lang="en-GB" sz="1400" dirty="0"/>
          </a:p>
          <a:p>
            <a:endParaRPr lang="en-GB" sz="1400" dirty="0"/>
          </a:p>
        </p:txBody>
      </p:sp>
      <p:sp>
        <p:nvSpPr>
          <p:cNvPr id="9" name="TextBox 8"/>
          <p:cNvSpPr txBox="1"/>
          <p:nvPr/>
        </p:nvSpPr>
        <p:spPr>
          <a:xfrm>
            <a:off x="979714" y="3357547"/>
            <a:ext cx="10685417" cy="369332"/>
          </a:xfrm>
          <a:prstGeom prst="rect">
            <a:avLst/>
          </a:prstGeom>
          <a:noFill/>
        </p:spPr>
        <p:txBody>
          <a:bodyPr wrap="square" rtlCol="0">
            <a:spAutoFit/>
          </a:bodyPr>
          <a:lstStyle/>
          <a:p>
            <a:pPr algn="ctr"/>
            <a:r>
              <a:rPr lang="en-GB" b="1" i="1" u="sng" dirty="0"/>
              <a:t>Louis Pasteur and Robert Koch Quiz Questions</a:t>
            </a:r>
          </a:p>
        </p:txBody>
      </p:sp>
      <p:pic>
        <p:nvPicPr>
          <p:cNvPr id="2" name="Picture 1"/>
          <p:cNvPicPr>
            <a:picLocks noChangeAspect="1"/>
          </p:cNvPicPr>
          <p:nvPr/>
        </p:nvPicPr>
        <p:blipFill>
          <a:blip r:embed="rId2"/>
          <a:stretch>
            <a:fillRect/>
          </a:stretch>
        </p:blipFill>
        <p:spPr>
          <a:xfrm>
            <a:off x="106431" y="65707"/>
            <a:ext cx="4532771" cy="3100678"/>
          </a:xfrm>
          <a:prstGeom prst="rect">
            <a:avLst/>
          </a:prstGeom>
        </p:spPr>
      </p:pic>
    </p:spTree>
    <p:extLst>
      <p:ext uri="{BB962C8B-B14F-4D97-AF65-F5344CB8AC3E}">
        <p14:creationId xmlns:p14="http://schemas.microsoft.com/office/powerpoint/2010/main" val="1725638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040835" y="2565779"/>
            <a:ext cx="2051082" cy="21563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Rectangle 6"/>
          <p:cNvSpPr/>
          <p:nvPr/>
        </p:nvSpPr>
        <p:spPr>
          <a:xfrm>
            <a:off x="10206070" y="2624867"/>
            <a:ext cx="1738141" cy="2031325"/>
          </a:xfrm>
          <a:prstGeom prst="rect">
            <a:avLst/>
          </a:prstGeom>
        </p:spPr>
        <p:txBody>
          <a:bodyPr wrap="square">
            <a:spAutoFit/>
          </a:bodyPr>
          <a:lstStyle/>
          <a:p>
            <a:pPr algn="ctr"/>
            <a:r>
              <a:rPr lang="en-GB" b="1" i="1" u="sng" dirty="0"/>
              <a:t>Health and the People Knowledge Organiser: Development of Anaesthetics in the 1800s</a:t>
            </a:r>
          </a:p>
        </p:txBody>
      </p:sp>
      <p:pic>
        <p:nvPicPr>
          <p:cNvPr id="4" name="Picture 3"/>
          <p:cNvPicPr>
            <a:picLocks noChangeAspect="1"/>
          </p:cNvPicPr>
          <p:nvPr/>
        </p:nvPicPr>
        <p:blipFill>
          <a:blip r:embed="rId2"/>
          <a:stretch>
            <a:fillRect/>
          </a:stretch>
        </p:blipFill>
        <p:spPr>
          <a:xfrm>
            <a:off x="0" y="2548"/>
            <a:ext cx="5200953" cy="6858000"/>
          </a:xfrm>
          <a:prstGeom prst="rect">
            <a:avLst/>
          </a:prstGeom>
        </p:spPr>
      </p:pic>
      <p:pic>
        <p:nvPicPr>
          <p:cNvPr id="5" name="Picture 4"/>
          <p:cNvPicPr>
            <a:picLocks noChangeAspect="1"/>
          </p:cNvPicPr>
          <p:nvPr/>
        </p:nvPicPr>
        <p:blipFill>
          <a:blip r:embed="rId3"/>
          <a:stretch>
            <a:fillRect/>
          </a:stretch>
        </p:blipFill>
        <p:spPr>
          <a:xfrm>
            <a:off x="5396863" y="-2548"/>
            <a:ext cx="4465593" cy="6860548"/>
          </a:xfrm>
          <a:prstGeom prst="rect">
            <a:avLst/>
          </a:prstGeom>
        </p:spPr>
      </p:pic>
      <p:graphicFrame>
        <p:nvGraphicFramePr>
          <p:cNvPr id="6" name="Table 5"/>
          <p:cNvGraphicFramePr>
            <a:graphicFrameLocks noGrp="1"/>
          </p:cNvGraphicFramePr>
          <p:nvPr>
            <p:extLst/>
          </p:nvPr>
        </p:nvGraphicFramePr>
        <p:xfrm>
          <a:off x="10058366" y="232010"/>
          <a:ext cx="2033550" cy="1446665"/>
        </p:xfrm>
        <a:graphic>
          <a:graphicData uri="http://schemas.openxmlformats.org/drawingml/2006/table">
            <a:tbl>
              <a:tblPr firstRow="1" bandRow="1">
                <a:tableStyleId>{5940675A-B579-460E-94D1-54222C63F5DA}</a:tableStyleId>
              </a:tblPr>
              <a:tblGrid>
                <a:gridCol w="1016775">
                  <a:extLst>
                    <a:ext uri="{9D8B030D-6E8A-4147-A177-3AD203B41FA5}">
                      <a16:colId xmlns:a16="http://schemas.microsoft.com/office/drawing/2014/main" val="2776269069"/>
                    </a:ext>
                  </a:extLst>
                </a:gridCol>
                <a:gridCol w="1016775">
                  <a:extLst>
                    <a:ext uri="{9D8B030D-6E8A-4147-A177-3AD203B41FA5}">
                      <a16:colId xmlns:a16="http://schemas.microsoft.com/office/drawing/2014/main" val="2404551978"/>
                    </a:ext>
                  </a:extLst>
                </a:gridCol>
              </a:tblGrid>
              <a:tr h="383306">
                <a:tc>
                  <a:txBody>
                    <a:bodyPr/>
                    <a:lstStyle/>
                    <a:p>
                      <a:r>
                        <a:rPr lang="en-GB" sz="1200" dirty="0"/>
                        <a:t>Key Term</a:t>
                      </a:r>
                    </a:p>
                  </a:txBody>
                  <a:tcPr/>
                </a:tc>
                <a:tc>
                  <a:txBody>
                    <a:bodyPr/>
                    <a:lstStyle/>
                    <a:p>
                      <a:r>
                        <a:rPr lang="en-GB" sz="1200" dirty="0"/>
                        <a:t>Definition</a:t>
                      </a:r>
                    </a:p>
                  </a:txBody>
                  <a:tcPr/>
                </a:tc>
                <a:extLst>
                  <a:ext uri="{0D108BD9-81ED-4DB2-BD59-A6C34878D82A}">
                    <a16:rowId xmlns:a16="http://schemas.microsoft.com/office/drawing/2014/main" val="4289464377"/>
                  </a:ext>
                </a:extLst>
              </a:tr>
              <a:tr h="1063359">
                <a:tc>
                  <a:txBody>
                    <a:bodyPr/>
                    <a:lstStyle/>
                    <a:p>
                      <a:r>
                        <a:rPr lang="en-GB" sz="1200" dirty="0"/>
                        <a:t>Anaesthetic</a:t>
                      </a:r>
                    </a:p>
                  </a:txBody>
                  <a:tcPr/>
                </a:tc>
                <a:tc>
                  <a:txBody>
                    <a:bodyPr/>
                    <a:lstStyle/>
                    <a:p>
                      <a:r>
                        <a:rPr lang="en-GB" sz="1200" dirty="0"/>
                        <a:t>A substance that stops a patient feeling pain</a:t>
                      </a:r>
                    </a:p>
                  </a:txBody>
                  <a:tcPr/>
                </a:tc>
                <a:extLst>
                  <a:ext uri="{0D108BD9-81ED-4DB2-BD59-A6C34878D82A}">
                    <a16:rowId xmlns:a16="http://schemas.microsoft.com/office/drawing/2014/main" val="3171908990"/>
                  </a:ext>
                </a:extLst>
              </a:tr>
            </a:tbl>
          </a:graphicData>
        </a:graphic>
      </p:graphicFrame>
    </p:spTree>
    <p:extLst>
      <p:ext uri="{BB962C8B-B14F-4D97-AF65-F5344CB8AC3E}">
        <p14:creationId xmlns:p14="http://schemas.microsoft.com/office/powerpoint/2010/main" val="3712514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06431" y="376483"/>
            <a:ext cx="4817422" cy="26806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James Simpson</a:t>
            </a:r>
          </a:p>
          <a:p>
            <a:pPr algn="ctr"/>
            <a:r>
              <a:rPr lang="en-GB" b="1" dirty="0"/>
              <a:t>1811-1870</a:t>
            </a:r>
          </a:p>
          <a:p>
            <a:r>
              <a:rPr lang="en-GB" sz="1600" b="1" dirty="0"/>
              <a:t>Key Discovery: </a:t>
            </a:r>
            <a:r>
              <a:rPr lang="en-GB" sz="1400" dirty="0"/>
              <a:t>Discovered and used Chloroform (1848)</a:t>
            </a:r>
          </a:p>
          <a:p>
            <a:r>
              <a:rPr lang="en-GB" sz="1600" b="1" dirty="0"/>
              <a:t>Before:</a:t>
            </a:r>
            <a:r>
              <a:rPr lang="en-GB" sz="1600" dirty="0"/>
              <a:t> </a:t>
            </a:r>
            <a:r>
              <a:rPr lang="en-GB" sz="1400" dirty="0"/>
              <a:t>Ether was used but was generally unpopular.</a:t>
            </a:r>
            <a:endParaRPr lang="en-GB" sz="1600" dirty="0"/>
          </a:p>
          <a:p>
            <a:r>
              <a:rPr lang="en-GB" sz="1600" b="1" dirty="0"/>
              <a:t>After:</a:t>
            </a:r>
            <a:r>
              <a:rPr lang="en-GB" sz="1600" dirty="0"/>
              <a:t> </a:t>
            </a:r>
            <a:r>
              <a:rPr lang="en-GB" sz="1400" dirty="0"/>
              <a:t>Chloroform was used into the 20</a:t>
            </a:r>
            <a:r>
              <a:rPr lang="en-GB" sz="1400" baseline="30000" dirty="0"/>
              <a:t>th</a:t>
            </a:r>
            <a:r>
              <a:rPr lang="en-GB" sz="1400" dirty="0"/>
              <a:t> century.</a:t>
            </a:r>
            <a:endParaRPr lang="en-GB" sz="1600" dirty="0"/>
          </a:p>
          <a:p>
            <a:r>
              <a:rPr lang="en-GB" sz="1600" b="1" dirty="0"/>
              <a:t>During: </a:t>
            </a:r>
            <a:r>
              <a:rPr lang="en-GB" sz="1400" dirty="0"/>
              <a:t>Chloroform was well used and much better as it did NOT cause the patients to cough.</a:t>
            </a:r>
          </a:p>
          <a:p>
            <a:r>
              <a:rPr lang="en-GB" sz="1600" b="1" dirty="0"/>
              <a:t>Problems: </a:t>
            </a:r>
            <a:r>
              <a:rPr lang="en-GB" sz="1200" dirty="0"/>
              <a:t>Chloroform is very dangerous as 1/3 of a teaspoon will put you to sleep but 1/2 a teaspoon will kill you. Many young people died as they needed more to put them under. This was made safe by JOHN SNOW who used it on Queen Victoria</a:t>
            </a:r>
          </a:p>
        </p:txBody>
      </p:sp>
      <p:pic>
        <p:nvPicPr>
          <p:cNvPr id="3" name="Picture 4" descr="Image result for James Simps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209" y="370439"/>
            <a:ext cx="472145" cy="629528"/>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106431" y="3712191"/>
            <a:ext cx="11989775" cy="29569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26" name="TextBox 25"/>
          <p:cNvSpPr txBox="1"/>
          <p:nvPr/>
        </p:nvSpPr>
        <p:spPr>
          <a:xfrm>
            <a:off x="951282" y="3795608"/>
            <a:ext cx="10685417" cy="369332"/>
          </a:xfrm>
          <a:prstGeom prst="rect">
            <a:avLst/>
          </a:prstGeom>
          <a:noFill/>
        </p:spPr>
        <p:txBody>
          <a:bodyPr wrap="square" rtlCol="0">
            <a:spAutoFit/>
          </a:bodyPr>
          <a:lstStyle/>
          <a:p>
            <a:pPr algn="ctr"/>
            <a:r>
              <a:rPr lang="en-GB" b="1" i="1" u="sng" dirty="0"/>
              <a:t>Development of Anaesthetics in the 1800s Quiz Questions</a:t>
            </a:r>
          </a:p>
        </p:txBody>
      </p:sp>
      <p:sp>
        <p:nvSpPr>
          <p:cNvPr id="27" name="Rounded Rectangle 26"/>
          <p:cNvSpPr/>
          <p:nvPr/>
        </p:nvSpPr>
        <p:spPr>
          <a:xfrm>
            <a:off x="5268128" y="163773"/>
            <a:ext cx="6553757" cy="28933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1200" b="1" i="1" u="sng" dirty="0"/>
              <a:t>Tasks:</a:t>
            </a:r>
          </a:p>
          <a:p>
            <a:pPr marL="342900" indent="-342900">
              <a:buAutoNum type="arabicPeriod"/>
            </a:pPr>
            <a:r>
              <a:rPr lang="en-GB" sz="1200" dirty="0"/>
              <a:t>Read through the information</a:t>
            </a:r>
          </a:p>
          <a:p>
            <a:pPr marL="342900" indent="-342900">
              <a:buAutoNum type="arabicPeriod"/>
            </a:pPr>
            <a:r>
              <a:rPr lang="en-GB" sz="1200" dirty="0"/>
              <a:t>Define the keywords in your practise book</a:t>
            </a:r>
          </a:p>
          <a:p>
            <a:pPr marL="342900" indent="-342900">
              <a:buAutoNum type="arabicPeriod"/>
            </a:pPr>
            <a:r>
              <a:rPr lang="en-GB" sz="1200" dirty="0"/>
              <a:t>Answer the questions into your practise book</a:t>
            </a:r>
          </a:p>
          <a:p>
            <a:pPr marL="342900" indent="-342900">
              <a:buAutoNum type="arabicPeriod"/>
            </a:pPr>
            <a:r>
              <a:rPr lang="en-GB" sz="1200" dirty="0"/>
              <a:t>Answer the questions onto your question sheet (provided to you) from memory</a:t>
            </a:r>
          </a:p>
          <a:p>
            <a:pPr marL="342900" indent="-342900">
              <a:buAutoNum type="arabicPeriod"/>
            </a:pPr>
            <a:r>
              <a:rPr lang="en-GB" sz="1200" dirty="0"/>
              <a:t>Add any further information that you have missed in a different colour on the question sheet</a:t>
            </a:r>
          </a:p>
          <a:p>
            <a:pPr marL="342900" indent="-342900">
              <a:buAutoNum type="arabicPeriod"/>
            </a:pPr>
            <a:r>
              <a:rPr lang="en-GB" sz="1200" dirty="0"/>
              <a:t>Have another go at the questions from memory at a later time.</a:t>
            </a:r>
          </a:p>
          <a:p>
            <a:pPr marL="342900" indent="-342900">
              <a:buAutoNum type="arabicPeriod"/>
            </a:pPr>
            <a:endParaRPr lang="en-GB" sz="1200" dirty="0"/>
          </a:p>
          <a:p>
            <a:r>
              <a:rPr lang="en-GB" sz="1200" dirty="0"/>
              <a:t>Checking your learning: You will undertake the quiz in your upcoming lesson. Ensure you have revised!</a:t>
            </a:r>
          </a:p>
          <a:p>
            <a:pPr marL="342900" indent="-342900" algn="ctr">
              <a:buAutoNum type="arabicPeriod"/>
            </a:pPr>
            <a:endParaRPr lang="en-GB" sz="2000" dirty="0"/>
          </a:p>
        </p:txBody>
      </p:sp>
      <p:sp>
        <p:nvSpPr>
          <p:cNvPr id="30" name="TextBox 29"/>
          <p:cNvSpPr txBox="1"/>
          <p:nvPr/>
        </p:nvSpPr>
        <p:spPr>
          <a:xfrm>
            <a:off x="300489" y="4164940"/>
            <a:ext cx="5431571" cy="2277547"/>
          </a:xfrm>
          <a:prstGeom prst="rect">
            <a:avLst/>
          </a:prstGeom>
          <a:noFill/>
        </p:spPr>
        <p:txBody>
          <a:bodyPr wrap="square" rtlCol="0">
            <a:spAutoFit/>
          </a:bodyPr>
          <a:lstStyle/>
          <a:p>
            <a:pPr marL="342900" indent="-342900">
              <a:buAutoNum type="arabicPeriod"/>
            </a:pPr>
            <a:r>
              <a:rPr lang="en-GB" dirty="0"/>
              <a:t>Define what the word Anaesthetic means.</a:t>
            </a:r>
          </a:p>
          <a:p>
            <a:pPr marL="342900" indent="-342900">
              <a:buAutoNum type="arabicPeriod"/>
            </a:pPr>
            <a:r>
              <a:rPr lang="en-GB" dirty="0"/>
              <a:t>What methods of anaesthetic were used before the 1800s?</a:t>
            </a:r>
          </a:p>
          <a:p>
            <a:pPr marL="342900" indent="-342900">
              <a:buAutoNum type="arabicPeriod"/>
            </a:pPr>
            <a:r>
              <a:rPr lang="en-GB" dirty="0"/>
              <a:t>What gas did Humphrey Davy use in 1800?</a:t>
            </a:r>
          </a:p>
          <a:p>
            <a:pPr marL="342900" indent="-342900">
              <a:buAutoNum type="arabicPeriod"/>
            </a:pPr>
            <a:r>
              <a:rPr lang="en-GB" dirty="0"/>
              <a:t>Which British surgeon used Ether in a leg amputation in 1846?</a:t>
            </a:r>
          </a:p>
          <a:p>
            <a:pPr marL="342900" indent="-342900">
              <a:buAutoNum type="arabicPeriod"/>
            </a:pPr>
            <a:r>
              <a:rPr lang="en-GB" dirty="0"/>
              <a:t>Identify two drawbacks to using Ether in surgery?</a:t>
            </a:r>
          </a:p>
          <a:p>
            <a:pPr marL="342900" indent="-342900">
              <a:buAutoNum type="arabicPeriod"/>
            </a:pPr>
            <a:endParaRPr lang="en-GB" sz="1600" dirty="0"/>
          </a:p>
        </p:txBody>
      </p:sp>
      <p:sp>
        <p:nvSpPr>
          <p:cNvPr id="31" name="TextBox 30"/>
          <p:cNvSpPr txBox="1"/>
          <p:nvPr/>
        </p:nvSpPr>
        <p:spPr>
          <a:xfrm>
            <a:off x="6198347" y="4164940"/>
            <a:ext cx="5431571" cy="2308324"/>
          </a:xfrm>
          <a:prstGeom prst="rect">
            <a:avLst/>
          </a:prstGeom>
          <a:noFill/>
        </p:spPr>
        <p:txBody>
          <a:bodyPr wrap="square" rtlCol="0">
            <a:spAutoFit/>
          </a:bodyPr>
          <a:lstStyle/>
          <a:p>
            <a:r>
              <a:rPr lang="en-GB" sz="1600" dirty="0"/>
              <a:t>6. What did James Simpson discover in 1847?</a:t>
            </a:r>
          </a:p>
          <a:p>
            <a:r>
              <a:rPr lang="en-GB" sz="1600" dirty="0"/>
              <a:t>7. Why were many people dying as a result of the use of Simpson’s discovery?</a:t>
            </a:r>
          </a:p>
          <a:p>
            <a:r>
              <a:rPr lang="en-GB" sz="1600" dirty="0"/>
              <a:t>8. Identify three other reasons why there was opposition to this new discovery?</a:t>
            </a:r>
          </a:p>
          <a:p>
            <a:r>
              <a:rPr lang="en-GB" sz="1600" dirty="0"/>
              <a:t>9. Which key person was important in overcoming this opposition?</a:t>
            </a:r>
          </a:p>
          <a:p>
            <a:r>
              <a:rPr lang="en-GB" sz="1600" dirty="0"/>
              <a:t>10. Despite this discovery being a step forward, which other problem in surgery was the next issue to be tackled?</a:t>
            </a:r>
          </a:p>
        </p:txBody>
      </p:sp>
    </p:spTree>
    <p:extLst>
      <p:ext uri="{BB962C8B-B14F-4D97-AF65-F5344CB8AC3E}">
        <p14:creationId xmlns:p14="http://schemas.microsoft.com/office/powerpoint/2010/main" val="1097210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0263" y="136087"/>
            <a:ext cx="11451837" cy="50399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5" name="Rectangle 4"/>
          <p:cNvSpPr/>
          <p:nvPr/>
        </p:nvSpPr>
        <p:spPr>
          <a:xfrm>
            <a:off x="1782422" y="203417"/>
            <a:ext cx="9704589" cy="369332"/>
          </a:xfrm>
          <a:prstGeom prst="rect">
            <a:avLst/>
          </a:prstGeom>
        </p:spPr>
        <p:txBody>
          <a:bodyPr wrap="square">
            <a:spAutoFit/>
          </a:bodyPr>
          <a:lstStyle/>
          <a:p>
            <a:pPr algn="ctr"/>
            <a:r>
              <a:rPr lang="en-GB" b="1" i="1" u="sng" dirty="0"/>
              <a:t>Health and the People Knowledge Organiser: Surgery by the end of the 1800s</a:t>
            </a:r>
          </a:p>
        </p:txBody>
      </p:sp>
      <p:pic>
        <p:nvPicPr>
          <p:cNvPr id="6" name="Picture 5"/>
          <p:cNvPicPr>
            <a:picLocks noChangeAspect="1"/>
          </p:cNvPicPr>
          <p:nvPr/>
        </p:nvPicPr>
        <p:blipFill>
          <a:blip r:embed="rId2"/>
          <a:stretch>
            <a:fillRect/>
          </a:stretch>
        </p:blipFill>
        <p:spPr>
          <a:xfrm>
            <a:off x="214040" y="713268"/>
            <a:ext cx="4696230" cy="6189941"/>
          </a:xfrm>
          <a:prstGeom prst="rect">
            <a:avLst/>
          </a:prstGeom>
        </p:spPr>
      </p:pic>
      <p:pic>
        <p:nvPicPr>
          <p:cNvPr id="7" name="Picture 6"/>
          <p:cNvPicPr>
            <a:picLocks noChangeAspect="1"/>
          </p:cNvPicPr>
          <p:nvPr/>
        </p:nvPicPr>
        <p:blipFill>
          <a:blip r:embed="rId3"/>
          <a:stretch>
            <a:fillRect/>
          </a:stretch>
        </p:blipFill>
        <p:spPr>
          <a:xfrm>
            <a:off x="4910270" y="673277"/>
            <a:ext cx="4481922" cy="3381570"/>
          </a:xfrm>
          <a:prstGeom prst="rect">
            <a:avLst/>
          </a:prstGeom>
        </p:spPr>
      </p:pic>
      <p:pic>
        <p:nvPicPr>
          <p:cNvPr id="8" name="Picture 7"/>
          <p:cNvPicPr>
            <a:picLocks noChangeAspect="1"/>
          </p:cNvPicPr>
          <p:nvPr/>
        </p:nvPicPr>
        <p:blipFill>
          <a:blip r:embed="rId4"/>
          <a:stretch>
            <a:fillRect/>
          </a:stretch>
        </p:blipFill>
        <p:spPr>
          <a:xfrm>
            <a:off x="5095350" y="4054847"/>
            <a:ext cx="4068283" cy="2705738"/>
          </a:xfrm>
          <a:prstGeom prst="rect">
            <a:avLst/>
          </a:prstGeom>
        </p:spPr>
      </p:pic>
      <p:sp>
        <p:nvSpPr>
          <p:cNvPr id="11" name="Rounded Rectangle 10"/>
          <p:cNvSpPr/>
          <p:nvPr/>
        </p:nvSpPr>
        <p:spPr>
          <a:xfrm>
            <a:off x="9348713" y="1534730"/>
            <a:ext cx="2743200" cy="522173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t> Joseph Lister</a:t>
            </a:r>
          </a:p>
          <a:p>
            <a:pPr algn="ctr"/>
            <a:r>
              <a:rPr lang="en-GB" sz="1600" b="1" dirty="0"/>
              <a:t>1827-1912</a:t>
            </a:r>
          </a:p>
          <a:p>
            <a:r>
              <a:rPr lang="en-GB" sz="1600" b="1" dirty="0"/>
              <a:t>Key Discovery:</a:t>
            </a:r>
            <a:r>
              <a:rPr lang="en-GB" sz="1400" dirty="0"/>
              <a:t> ANTISEPTIC Surgery, through Carbolic Spray.</a:t>
            </a:r>
          </a:p>
          <a:p>
            <a:endParaRPr lang="en-GB" sz="1600" b="1" dirty="0"/>
          </a:p>
          <a:p>
            <a:r>
              <a:rPr lang="en-GB" sz="1600" b="1" dirty="0"/>
              <a:t>Before: </a:t>
            </a:r>
            <a:r>
              <a:rPr lang="en-GB" sz="1400" dirty="0"/>
              <a:t>Doctors rarely washed hands or instruments. A bloody apron was the sign of a good doctor.</a:t>
            </a:r>
          </a:p>
          <a:p>
            <a:r>
              <a:rPr lang="en-GB" sz="1600" b="1" dirty="0"/>
              <a:t>After: </a:t>
            </a:r>
            <a:r>
              <a:rPr lang="en-GB" sz="1400" dirty="0"/>
              <a:t>His ideas were mostly accepted but it took up to 20 years for them to be fully used nationwide. People started to adapt his ideas and called for the use of gloves and different gowns for surgery</a:t>
            </a:r>
            <a:endParaRPr lang="en-GB" sz="1600" b="1" dirty="0"/>
          </a:p>
          <a:p>
            <a:r>
              <a:rPr lang="en-GB" sz="1600" b="1" dirty="0"/>
              <a:t>During: </a:t>
            </a:r>
            <a:r>
              <a:rPr lang="en-GB" sz="1400" dirty="0"/>
              <a:t>He worked with his ideas and cut his death rates from 46% (1867) to 15% (1870). He later started to use Aseptic surgery and steam to sterilise his instruments.</a:t>
            </a:r>
          </a:p>
        </p:txBody>
      </p:sp>
      <p:pic>
        <p:nvPicPr>
          <p:cNvPr id="12" name="Picture 4" descr="Image result for Joseph List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78499" y="707409"/>
            <a:ext cx="727106" cy="88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073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535" y="1444078"/>
            <a:ext cx="6973283" cy="2750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19</a:t>
            </a:r>
            <a:r>
              <a:rPr lang="en-GB" baseline="30000" dirty="0"/>
              <a:t>th</a:t>
            </a:r>
            <a:r>
              <a:rPr lang="en-GB" dirty="0"/>
              <a:t> Century Surgery Timeline</a:t>
            </a:r>
          </a:p>
        </p:txBody>
      </p:sp>
      <p:sp>
        <p:nvSpPr>
          <p:cNvPr id="4" name="Rounded Rectangle 3"/>
          <p:cNvSpPr/>
          <p:nvPr/>
        </p:nvSpPr>
        <p:spPr>
          <a:xfrm>
            <a:off x="212535" y="1827536"/>
            <a:ext cx="1209368" cy="11600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dirty="0"/>
              <a:t>1799 Humphrey Davy discovers Laughing Gas</a:t>
            </a:r>
          </a:p>
        </p:txBody>
      </p:sp>
      <p:sp>
        <p:nvSpPr>
          <p:cNvPr id="5" name="Rounded Rectangle 4"/>
          <p:cNvSpPr/>
          <p:nvPr/>
        </p:nvSpPr>
        <p:spPr>
          <a:xfrm>
            <a:off x="1733462" y="1827536"/>
            <a:ext cx="1434279" cy="11600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1847 Ignaz </a:t>
            </a:r>
            <a:r>
              <a:rPr lang="en-GB" sz="1100" dirty="0" err="1"/>
              <a:t>Semmelweis</a:t>
            </a:r>
            <a:r>
              <a:rPr lang="en-GB" sz="1100" dirty="0"/>
              <a:t> makes the link between doctors not washing their hands and deaths in patients.</a:t>
            </a:r>
          </a:p>
        </p:txBody>
      </p:sp>
      <p:sp>
        <p:nvSpPr>
          <p:cNvPr id="6" name="Rounded Rectangle 5"/>
          <p:cNvSpPr/>
          <p:nvPr/>
        </p:nvSpPr>
        <p:spPr>
          <a:xfrm>
            <a:off x="3167741" y="1827536"/>
            <a:ext cx="1209368" cy="11600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dirty="0"/>
              <a:t>1847 Liston uses Ether in an operation.</a:t>
            </a:r>
          </a:p>
        </p:txBody>
      </p:sp>
      <p:sp>
        <p:nvSpPr>
          <p:cNvPr id="7" name="Rounded Rectangle 6"/>
          <p:cNvSpPr/>
          <p:nvPr/>
        </p:nvSpPr>
        <p:spPr>
          <a:xfrm>
            <a:off x="4461671" y="1827536"/>
            <a:ext cx="1209368" cy="11600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1848 Simpson uses Chloroform in operations</a:t>
            </a:r>
          </a:p>
        </p:txBody>
      </p:sp>
      <p:sp>
        <p:nvSpPr>
          <p:cNvPr id="11" name="Rounded Rectangle 10"/>
          <p:cNvSpPr/>
          <p:nvPr/>
        </p:nvSpPr>
        <p:spPr>
          <a:xfrm>
            <a:off x="5755601" y="1827536"/>
            <a:ext cx="1209368" cy="11600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1870s Lister is using Carbolic Spray in operations</a:t>
            </a:r>
          </a:p>
        </p:txBody>
      </p:sp>
      <p:sp>
        <p:nvSpPr>
          <p:cNvPr id="12" name="Trapezoid 11"/>
          <p:cNvSpPr/>
          <p:nvPr/>
        </p:nvSpPr>
        <p:spPr>
          <a:xfrm>
            <a:off x="892433" y="326571"/>
            <a:ext cx="1670624" cy="1091382"/>
          </a:xfrm>
          <a:prstGeom prst="trapezoi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Despite advances in anatomy Surgery still had three main problems: PAIN, INFECTION and BLOOD LOSS</a:t>
            </a:r>
          </a:p>
        </p:txBody>
      </p:sp>
      <p:sp>
        <p:nvSpPr>
          <p:cNvPr id="15" name="Trapezoid 14"/>
          <p:cNvSpPr/>
          <p:nvPr/>
        </p:nvSpPr>
        <p:spPr>
          <a:xfrm>
            <a:off x="5515194" y="323622"/>
            <a:ext cx="1670624" cy="1091382"/>
          </a:xfrm>
          <a:prstGeom prst="trapezoi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Surgery has progressed and dealt with pain and infection. However BLOOD LOSS is still a problem</a:t>
            </a:r>
          </a:p>
        </p:txBody>
      </p:sp>
      <p:graphicFrame>
        <p:nvGraphicFramePr>
          <p:cNvPr id="16" name="Table 15"/>
          <p:cNvGraphicFramePr>
            <a:graphicFrameLocks noGrp="1"/>
          </p:cNvGraphicFramePr>
          <p:nvPr>
            <p:extLst/>
          </p:nvPr>
        </p:nvGraphicFramePr>
        <p:xfrm>
          <a:off x="322959" y="3562104"/>
          <a:ext cx="6752433" cy="3029978"/>
        </p:xfrm>
        <a:graphic>
          <a:graphicData uri="http://schemas.openxmlformats.org/drawingml/2006/table">
            <a:tbl>
              <a:tblPr firstRow="1" bandRow="1">
                <a:tableStyleId>{5940675A-B579-460E-94D1-54222C63F5DA}</a:tableStyleId>
              </a:tblPr>
              <a:tblGrid>
                <a:gridCol w="2250811">
                  <a:extLst>
                    <a:ext uri="{9D8B030D-6E8A-4147-A177-3AD203B41FA5}">
                      <a16:colId xmlns:a16="http://schemas.microsoft.com/office/drawing/2014/main" val="4278912573"/>
                    </a:ext>
                  </a:extLst>
                </a:gridCol>
                <a:gridCol w="2250811">
                  <a:extLst>
                    <a:ext uri="{9D8B030D-6E8A-4147-A177-3AD203B41FA5}">
                      <a16:colId xmlns:a16="http://schemas.microsoft.com/office/drawing/2014/main" val="2339807285"/>
                    </a:ext>
                  </a:extLst>
                </a:gridCol>
                <a:gridCol w="2250811">
                  <a:extLst>
                    <a:ext uri="{9D8B030D-6E8A-4147-A177-3AD203B41FA5}">
                      <a16:colId xmlns:a16="http://schemas.microsoft.com/office/drawing/2014/main" val="3376607763"/>
                    </a:ext>
                  </a:extLst>
                </a:gridCol>
              </a:tblGrid>
              <a:tr h="829189">
                <a:tc>
                  <a:txBody>
                    <a:bodyPr/>
                    <a:lstStyle/>
                    <a:p>
                      <a:r>
                        <a:rPr lang="en-GB" sz="1400" dirty="0"/>
                        <a:t>Person</a:t>
                      </a:r>
                      <a:r>
                        <a:rPr lang="en-GB" sz="1400" baseline="0" dirty="0"/>
                        <a:t> and Date</a:t>
                      </a:r>
                      <a:endParaRPr lang="en-GB" sz="1400" dirty="0"/>
                    </a:p>
                  </a:txBody>
                  <a:tcPr/>
                </a:tc>
                <a:tc>
                  <a:txBody>
                    <a:bodyPr/>
                    <a:lstStyle/>
                    <a:p>
                      <a:r>
                        <a:rPr lang="en-GB" sz="1400" dirty="0"/>
                        <a:t>Invention/Change</a:t>
                      </a:r>
                    </a:p>
                  </a:txBody>
                  <a:tcPr/>
                </a:tc>
                <a:tc>
                  <a:txBody>
                    <a:bodyPr/>
                    <a:lstStyle/>
                    <a:p>
                      <a:r>
                        <a:rPr lang="en-GB" sz="1400" dirty="0"/>
                        <a:t>Significance</a:t>
                      </a:r>
                    </a:p>
                  </a:txBody>
                  <a:tcPr/>
                </a:tc>
                <a:extLst>
                  <a:ext uri="{0D108BD9-81ED-4DB2-BD59-A6C34878D82A}">
                    <a16:rowId xmlns:a16="http://schemas.microsoft.com/office/drawing/2014/main" val="861445854"/>
                  </a:ext>
                </a:extLst>
              </a:tr>
              <a:tr h="829189">
                <a:tc>
                  <a:txBody>
                    <a:bodyPr/>
                    <a:lstStyle/>
                    <a:p>
                      <a:r>
                        <a:rPr lang="en-GB" sz="1400" dirty="0"/>
                        <a:t>Charles</a:t>
                      </a:r>
                      <a:r>
                        <a:rPr lang="en-GB" sz="1400" baseline="0" dirty="0"/>
                        <a:t> </a:t>
                      </a:r>
                      <a:r>
                        <a:rPr lang="en-GB" sz="1400" baseline="0" dirty="0" err="1"/>
                        <a:t>Chamberland</a:t>
                      </a:r>
                      <a:r>
                        <a:rPr lang="en-GB" sz="1400" baseline="0" dirty="0"/>
                        <a:t>, 1881</a:t>
                      </a:r>
                      <a:endParaRPr lang="en-GB" sz="1400" dirty="0"/>
                    </a:p>
                  </a:txBody>
                  <a:tcPr/>
                </a:tc>
                <a:tc>
                  <a:txBody>
                    <a:bodyPr/>
                    <a:lstStyle/>
                    <a:p>
                      <a:r>
                        <a:rPr lang="en-GB" sz="1400" dirty="0"/>
                        <a:t>Steam steriliser for medical instruments</a:t>
                      </a:r>
                    </a:p>
                  </a:txBody>
                  <a:tcPr/>
                </a:tc>
                <a:tc>
                  <a:txBody>
                    <a:bodyPr/>
                    <a:lstStyle/>
                    <a:p>
                      <a:r>
                        <a:rPr lang="en-GB" sz="1400" dirty="0"/>
                        <a:t>Removed the need for carbolic</a:t>
                      </a:r>
                      <a:r>
                        <a:rPr lang="en-GB" sz="1400" baseline="0" dirty="0"/>
                        <a:t> acid and increased surgical survival rates</a:t>
                      </a:r>
                      <a:endParaRPr lang="en-GB" sz="1400" dirty="0"/>
                    </a:p>
                  </a:txBody>
                  <a:tcPr/>
                </a:tc>
                <a:extLst>
                  <a:ext uri="{0D108BD9-81ED-4DB2-BD59-A6C34878D82A}">
                    <a16:rowId xmlns:a16="http://schemas.microsoft.com/office/drawing/2014/main" val="2498079549"/>
                  </a:ext>
                </a:extLst>
              </a:tr>
              <a:tr h="829189">
                <a:tc>
                  <a:txBody>
                    <a:bodyPr/>
                    <a:lstStyle/>
                    <a:p>
                      <a:r>
                        <a:rPr lang="en-GB" sz="1400" dirty="0"/>
                        <a:t>Gustav</a:t>
                      </a:r>
                      <a:r>
                        <a:rPr lang="en-GB" sz="1400" baseline="0" dirty="0"/>
                        <a:t> </a:t>
                      </a:r>
                      <a:r>
                        <a:rPr lang="en-GB" sz="1400" baseline="0" dirty="0" err="1"/>
                        <a:t>Neuber</a:t>
                      </a:r>
                      <a:r>
                        <a:rPr lang="en-GB" sz="1400" baseline="0" dirty="0"/>
                        <a:t>, 1886</a:t>
                      </a:r>
                      <a:endParaRPr lang="en-GB" sz="1400" dirty="0"/>
                    </a:p>
                  </a:txBody>
                  <a:tcPr/>
                </a:tc>
                <a:tc>
                  <a:txBody>
                    <a:bodyPr/>
                    <a:lstStyle/>
                    <a:p>
                      <a:r>
                        <a:rPr lang="en-GB" sz="1400" dirty="0"/>
                        <a:t>Aseptic Surgery:</a:t>
                      </a:r>
                      <a:r>
                        <a:rPr lang="en-GB" sz="1400" baseline="0" dirty="0"/>
                        <a:t> this is when all possible germs are removed from the operating theatre</a:t>
                      </a:r>
                      <a:endParaRPr lang="en-GB" sz="1400" dirty="0"/>
                    </a:p>
                  </a:txBody>
                  <a:tcPr/>
                </a:tc>
                <a:tc>
                  <a:txBody>
                    <a:bodyPr/>
                    <a:lstStyle/>
                    <a:p>
                      <a:r>
                        <a:rPr lang="en-GB" sz="1200" dirty="0"/>
                        <a:t>Built on Lister’s ideas and aided by Koch’s discovery</a:t>
                      </a:r>
                      <a:r>
                        <a:rPr lang="en-GB" sz="1200" baseline="0" dirty="0"/>
                        <a:t> of the bacterium which caused septicaemia (blood poisoning). This gave proof of germs in the air causing deaths in surgery. Reduced mortality rates. </a:t>
                      </a:r>
                      <a:endParaRPr lang="en-GB" sz="1200" dirty="0"/>
                    </a:p>
                  </a:txBody>
                  <a:tcPr/>
                </a:tc>
                <a:extLst>
                  <a:ext uri="{0D108BD9-81ED-4DB2-BD59-A6C34878D82A}">
                    <a16:rowId xmlns:a16="http://schemas.microsoft.com/office/drawing/2014/main" val="777150626"/>
                  </a:ext>
                </a:extLst>
              </a:tr>
            </a:tbl>
          </a:graphicData>
        </a:graphic>
      </p:graphicFrame>
      <p:sp>
        <p:nvSpPr>
          <p:cNvPr id="17" name="Rounded Rectangle 16"/>
          <p:cNvSpPr/>
          <p:nvPr/>
        </p:nvSpPr>
        <p:spPr>
          <a:xfrm>
            <a:off x="7270380" y="169818"/>
            <a:ext cx="4492639" cy="31089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en-GB" sz="1200" b="1" i="1" u="sng" dirty="0"/>
              <a:t>Tasks:</a:t>
            </a:r>
          </a:p>
          <a:p>
            <a:pPr marL="342900" indent="-342900">
              <a:buAutoNum type="arabicPeriod"/>
            </a:pPr>
            <a:r>
              <a:rPr lang="en-GB" sz="1200" dirty="0"/>
              <a:t>Read through the information</a:t>
            </a:r>
          </a:p>
          <a:p>
            <a:pPr marL="342900" indent="-342900">
              <a:buAutoNum type="arabicPeriod"/>
            </a:pPr>
            <a:r>
              <a:rPr lang="en-GB" sz="1200" dirty="0"/>
              <a:t>Define the keywords in your practise book</a:t>
            </a:r>
          </a:p>
          <a:p>
            <a:pPr marL="342900" indent="-342900">
              <a:buAutoNum type="arabicPeriod"/>
            </a:pPr>
            <a:r>
              <a:rPr lang="en-GB" sz="1200" dirty="0"/>
              <a:t>Answer the questions into your practise book</a:t>
            </a:r>
          </a:p>
          <a:p>
            <a:pPr marL="342900" indent="-342900">
              <a:buAutoNum type="arabicPeriod"/>
            </a:pPr>
            <a:r>
              <a:rPr lang="en-GB" sz="1200" dirty="0"/>
              <a:t>Answer the questions onto your question sheet (provided to you) from memory</a:t>
            </a:r>
          </a:p>
          <a:p>
            <a:pPr marL="342900" indent="-342900">
              <a:buAutoNum type="arabicPeriod"/>
            </a:pPr>
            <a:r>
              <a:rPr lang="en-GB" sz="1200" dirty="0"/>
              <a:t>Add any further information that you have missed in a different colour on the question sheet</a:t>
            </a:r>
          </a:p>
          <a:p>
            <a:pPr marL="342900" indent="-342900">
              <a:buAutoNum type="arabicPeriod"/>
            </a:pPr>
            <a:r>
              <a:rPr lang="en-GB" sz="1200" dirty="0"/>
              <a:t>Have another go at the questions from memory at a later time.</a:t>
            </a:r>
          </a:p>
          <a:p>
            <a:pPr marL="342900" indent="-342900">
              <a:buAutoNum type="arabicPeriod"/>
            </a:pPr>
            <a:endParaRPr lang="en-GB" sz="1200" dirty="0"/>
          </a:p>
          <a:p>
            <a:r>
              <a:rPr lang="en-GB" sz="1200" dirty="0"/>
              <a:t>Checking your learning: You will undertake the quiz in your upcoming lesson. Ensure you have revised!</a:t>
            </a:r>
          </a:p>
          <a:p>
            <a:pPr marL="342900" indent="-342900" algn="ctr">
              <a:buAutoNum type="arabicPeriod"/>
            </a:pPr>
            <a:endParaRPr lang="en-GB" sz="2000" dirty="0"/>
          </a:p>
        </p:txBody>
      </p:sp>
      <p:sp>
        <p:nvSpPr>
          <p:cNvPr id="18" name="TextBox 17"/>
          <p:cNvSpPr txBox="1"/>
          <p:nvPr/>
        </p:nvSpPr>
        <p:spPr>
          <a:xfrm>
            <a:off x="475665" y="3185402"/>
            <a:ext cx="6752434" cy="338554"/>
          </a:xfrm>
          <a:prstGeom prst="rect">
            <a:avLst/>
          </a:prstGeom>
          <a:noFill/>
        </p:spPr>
        <p:txBody>
          <a:bodyPr wrap="square" rtlCol="0">
            <a:spAutoFit/>
          </a:bodyPr>
          <a:lstStyle/>
          <a:p>
            <a:r>
              <a:rPr lang="en-GB" sz="1600" b="1" i="1" u="sng" dirty="0"/>
              <a:t>Individuals pioneered new techniques in surgery increasing survival rates</a:t>
            </a:r>
          </a:p>
        </p:txBody>
      </p:sp>
      <p:sp>
        <p:nvSpPr>
          <p:cNvPr id="19" name="Rectangle 18"/>
          <p:cNvSpPr/>
          <p:nvPr/>
        </p:nvSpPr>
        <p:spPr>
          <a:xfrm>
            <a:off x="7270380" y="3383280"/>
            <a:ext cx="4773574" cy="33571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0" name="TextBox 19"/>
          <p:cNvSpPr txBox="1"/>
          <p:nvPr/>
        </p:nvSpPr>
        <p:spPr>
          <a:xfrm>
            <a:off x="7270380" y="3383280"/>
            <a:ext cx="4773574" cy="369332"/>
          </a:xfrm>
          <a:prstGeom prst="rect">
            <a:avLst/>
          </a:prstGeom>
          <a:noFill/>
        </p:spPr>
        <p:txBody>
          <a:bodyPr wrap="square" rtlCol="0">
            <a:spAutoFit/>
          </a:bodyPr>
          <a:lstStyle/>
          <a:p>
            <a:pPr algn="ctr"/>
            <a:r>
              <a:rPr lang="en-GB" b="1" i="1" u="sng" dirty="0"/>
              <a:t>Surgery by the end of the 1800s quiz questions</a:t>
            </a:r>
          </a:p>
        </p:txBody>
      </p:sp>
      <p:sp>
        <p:nvSpPr>
          <p:cNvPr id="21" name="TextBox 20"/>
          <p:cNvSpPr txBox="1"/>
          <p:nvPr/>
        </p:nvSpPr>
        <p:spPr>
          <a:xfrm>
            <a:off x="7270380" y="3752612"/>
            <a:ext cx="4773574" cy="2862322"/>
          </a:xfrm>
          <a:prstGeom prst="rect">
            <a:avLst/>
          </a:prstGeom>
          <a:noFill/>
        </p:spPr>
        <p:txBody>
          <a:bodyPr wrap="square" rtlCol="0">
            <a:spAutoFit/>
          </a:bodyPr>
          <a:lstStyle/>
          <a:p>
            <a:pPr marL="228600" indent="-228600">
              <a:buAutoNum type="arabicPeriod"/>
            </a:pPr>
            <a:r>
              <a:rPr lang="en-GB" sz="1200" dirty="0"/>
              <a:t>What were the three main problems of surgery at the start of the 1800s?</a:t>
            </a:r>
          </a:p>
          <a:p>
            <a:pPr marL="228600" indent="-228600">
              <a:buAutoNum type="arabicPeriod"/>
            </a:pPr>
            <a:r>
              <a:rPr lang="en-GB" sz="1200" dirty="0"/>
              <a:t>How was infection caused in surgery according to Lister?</a:t>
            </a:r>
          </a:p>
          <a:p>
            <a:pPr marL="228600" indent="-228600">
              <a:buAutoNum type="arabicPeriod"/>
            </a:pPr>
            <a:r>
              <a:rPr lang="en-GB" sz="1200" dirty="0"/>
              <a:t>What did Lister discover and use to prevent infection in surgery?</a:t>
            </a:r>
          </a:p>
          <a:p>
            <a:pPr marL="228600" indent="-228600">
              <a:buAutoNum type="arabicPeriod"/>
            </a:pPr>
            <a:r>
              <a:rPr lang="en-GB" sz="1200" dirty="0"/>
              <a:t>How did Lister test his idea/discovery?</a:t>
            </a:r>
          </a:p>
          <a:p>
            <a:pPr marL="228600" indent="-228600">
              <a:buAutoNum type="arabicPeriod"/>
            </a:pPr>
            <a:r>
              <a:rPr lang="en-GB" sz="1200" dirty="0"/>
              <a:t>Which theory did Lister support through his explanation of his antiseptics technique?</a:t>
            </a:r>
          </a:p>
          <a:p>
            <a:pPr marL="228600" indent="-228600">
              <a:buAutoNum type="arabicPeriod"/>
            </a:pPr>
            <a:r>
              <a:rPr lang="en-GB" sz="1200" dirty="0"/>
              <a:t>Explain two reasons why there was opposition to Lister’s antiseptic methods.</a:t>
            </a:r>
          </a:p>
          <a:p>
            <a:pPr marL="228600" indent="-228600">
              <a:buAutoNum type="arabicPeriod"/>
            </a:pPr>
            <a:r>
              <a:rPr lang="en-GB" sz="1200" dirty="0"/>
              <a:t>Lister reduced his death rates in surgery from 46% (1867) to what in 1870 by using antiseptics? </a:t>
            </a:r>
          </a:p>
          <a:p>
            <a:pPr marL="228600" indent="-228600">
              <a:buAutoNum type="arabicPeriod"/>
            </a:pPr>
            <a:r>
              <a:rPr lang="en-GB" sz="1200" dirty="0"/>
              <a:t>What did Charles </a:t>
            </a:r>
            <a:r>
              <a:rPr lang="en-GB" sz="1200" dirty="0" err="1"/>
              <a:t>Chamberland</a:t>
            </a:r>
            <a:r>
              <a:rPr lang="en-GB" sz="1200" dirty="0"/>
              <a:t> discover that helped surgery?</a:t>
            </a:r>
          </a:p>
          <a:p>
            <a:pPr marL="228600" indent="-228600">
              <a:buAutoNum type="arabicPeriod"/>
            </a:pPr>
            <a:r>
              <a:rPr lang="en-GB" sz="1200" dirty="0"/>
              <a:t>What was Aseptic surgery?</a:t>
            </a:r>
          </a:p>
          <a:p>
            <a:pPr marL="228600" indent="-228600">
              <a:buAutoNum type="arabicPeriod"/>
            </a:pPr>
            <a:r>
              <a:rPr lang="en-GB" sz="1200" dirty="0"/>
              <a:t>What problem still existed at the end of the 19</a:t>
            </a:r>
            <a:r>
              <a:rPr lang="en-GB" sz="1200" baseline="30000" dirty="0"/>
              <a:t>th</a:t>
            </a:r>
            <a:r>
              <a:rPr lang="en-GB" sz="1200" dirty="0"/>
              <a:t> century in surgery?</a:t>
            </a:r>
          </a:p>
          <a:p>
            <a:pPr marL="228600" indent="-228600">
              <a:buAutoNum type="arabicPeriod"/>
            </a:pPr>
            <a:endParaRPr lang="en-GB" sz="1200" dirty="0"/>
          </a:p>
        </p:txBody>
      </p:sp>
    </p:spTree>
    <p:extLst>
      <p:ext uri="{BB962C8B-B14F-4D97-AF65-F5344CB8AC3E}">
        <p14:creationId xmlns:p14="http://schemas.microsoft.com/office/powerpoint/2010/main" val="5919661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1986</Words>
  <Application>Microsoft Office PowerPoint</Application>
  <PresentationFormat>Widescreen</PresentationFormat>
  <Paragraphs>179</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Torch Academy Gateway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and Order</dc:title>
  <dc:creator>Hannah Law</dc:creator>
  <cp:lastModifiedBy>martin barrow</cp:lastModifiedBy>
  <cp:revision>16</cp:revision>
  <dcterms:created xsi:type="dcterms:W3CDTF">2017-06-21T16:15:29Z</dcterms:created>
  <dcterms:modified xsi:type="dcterms:W3CDTF">2018-01-14T14:16:59Z</dcterms:modified>
</cp:coreProperties>
</file>