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201E28-A48E-497E-8DFB-CE9736B825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75179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201E28-A48E-497E-8DFB-CE9736B825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39961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201E28-A48E-497E-8DFB-CE9736B825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292018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201E28-A48E-497E-8DFB-CE9736B825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376036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01E28-A48E-497E-8DFB-CE9736B825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404658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201E28-A48E-497E-8DFB-CE9736B825E3}" type="datetimeFigureOut">
              <a:rPr lang="en-GB" smtClean="0"/>
              <a:t>14/01/2018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360805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201E28-A48E-497E-8DFB-CE9736B825E3}" type="datetimeFigureOut">
              <a:rPr lang="en-GB" smtClean="0"/>
              <a:t>14/01/2018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367590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201E28-A48E-497E-8DFB-CE9736B825E3}" type="datetimeFigureOut">
              <a:rPr lang="en-GB" smtClean="0"/>
              <a:t>14/01/2018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361162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01E28-A48E-497E-8DFB-CE9736B825E3}" type="datetimeFigureOut">
              <a:rPr lang="en-GB" smtClean="0"/>
              <a:t>14/01/2018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48497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201E28-A48E-497E-8DFB-CE9736B825E3}" type="datetimeFigureOut">
              <a:rPr lang="en-GB" smtClean="0"/>
              <a:t>14/01/2018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161276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201E28-A48E-497E-8DFB-CE9736B825E3}" type="datetimeFigureOut">
              <a:rPr lang="en-GB" smtClean="0"/>
              <a:t>14/01/2018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D264A2-82D2-4B87-9A0C-33F8E99EE59A}" type="slidenum">
              <a:rPr lang="en-GB" smtClean="0"/>
              <a:t>‹#›</a:t>
            </a:fld>
            <a:endParaRPr lang="en-GB"/>
          </a:p>
        </p:txBody>
      </p:sp>
    </p:spTree>
    <p:extLst>
      <p:ext uri="{BB962C8B-B14F-4D97-AF65-F5344CB8AC3E}">
        <p14:creationId xmlns:p14="http://schemas.microsoft.com/office/powerpoint/2010/main" val="104602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01E28-A48E-497E-8DFB-CE9736B825E3}" type="datetimeFigureOut">
              <a:rPr lang="en-GB" smtClean="0"/>
              <a:t>14/01/2018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264A2-82D2-4B87-9A0C-33F8E99EE59A}" type="slidenum">
              <a:rPr lang="en-GB" smtClean="0"/>
              <a:t>‹#›</a:t>
            </a:fld>
            <a:endParaRPr lang="en-GB"/>
          </a:p>
        </p:txBody>
      </p:sp>
    </p:spTree>
    <p:extLst>
      <p:ext uri="{BB962C8B-B14F-4D97-AF65-F5344CB8AC3E}">
        <p14:creationId xmlns:p14="http://schemas.microsoft.com/office/powerpoint/2010/main" val="2194039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0354" y="0"/>
            <a:ext cx="4361645" cy="321972"/>
          </a:xfrm>
        </p:spPr>
        <p:txBody>
          <a:bodyPr>
            <a:noAutofit/>
          </a:bodyPr>
          <a:lstStyle/>
          <a:p>
            <a:pPr algn="ctr"/>
            <a:r>
              <a:rPr lang="en-GB" sz="1600" b="1" dirty="0"/>
              <a:t>Paper 3 – Geographical skills – key terms &amp; statistics</a:t>
            </a:r>
          </a:p>
        </p:txBody>
      </p:sp>
      <p:graphicFrame>
        <p:nvGraphicFramePr>
          <p:cNvPr id="4" name="Table 3"/>
          <p:cNvGraphicFramePr>
            <a:graphicFrameLocks noGrp="1"/>
          </p:cNvGraphicFramePr>
          <p:nvPr>
            <p:extLst>
              <p:ext uri="{D42A27DB-BD31-4B8C-83A1-F6EECF244321}">
                <p14:modId xmlns:p14="http://schemas.microsoft.com/office/powerpoint/2010/main" val="2075188622"/>
              </p:ext>
            </p:extLst>
          </p:nvPr>
        </p:nvGraphicFramePr>
        <p:xfrm>
          <a:off x="7830355" y="321973"/>
          <a:ext cx="4361643" cy="6502400"/>
        </p:xfrm>
        <a:graphic>
          <a:graphicData uri="http://schemas.openxmlformats.org/drawingml/2006/table">
            <a:tbl>
              <a:tblPr firstRow="1" bandRow="1">
                <a:tableStyleId>{5C22544A-7EE6-4342-B048-85BDC9FD1C3A}</a:tableStyleId>
              </a:tblPr>
              <a:tblGrid>
                <a:gridCol w="865418">
                  <a:extLst>
                    <a:ext uri="{9D8B030D-6E8A-4147-A177-3AD203B41FA5}">
                      <a16:colId xmlns:a16="http://schemas.microsoft.com/office/drawing/2014/main" val="20000"/>
                    </a:ext>
                  </a:extLst>
                </a:gridCol>
                <a:gridCol w="3496225">
                  <a:extLst>
                    <a:ext uri="{9D8B030D-6E8A-4147-A177-3AD203B41FA5}">
                      <a16:colId xmlns:a16="http://schemas.microsoft.com/office/drawing/2014/main" val="20001"/>
                    </a:ext>
                  </a:extLst>
                </a:gridCol>
              </a:tblGrid>
              <a:tr h="370840">
                <a:tc>
                  <a:txBody>
                    <a:bodyPr/>
                    <a:lstStyle/>
                    <a:p>
                      <a:r>
                        <a:rPr lang="en-GB" sz="1400" dirty="0">
                          <a:solidFill>
                            <a:sysClr val="windowText" lastClr="000000"/>
                          </a:solidFill>
                        </a:rPr>
                        <a:t>Key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ysClr val="windowText" lastClr="000000"/>
                          </a:solidFill>
                        </a:rPr>
                        <a:t>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GB" sz="1400" dirty="0">
                          <a:solidFill>
                            <a:sysClr val="windowText" lastClr="000000"/>
                          </a:solidFill>
                        </a:rPr>
                        <a:t>Aim of your enquiry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ysClr val="windowText" lastClr="000000"/>
                          </a:solidFill>
                        </a:rPr>
                        <a:t>This is what you wanted to find out in your enquiry. This is in the form of a</a:t>
                      </a:r>
                      <a:r>
                        <a:rPr lang="en-GB" sz="1400" baseline="0" dirty="0">
                          <a:solidFill>
                            <a:sysClr val="windowText" lastClr="000000"/>
                          </a:solidFill>
                        </a:rPr>
                        <a:t> question.</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GB" sz="1400" dirty="0">
                          <a:solidFill>
                            <a:sysClr val="windowText" lastClr="000000"/>
                          </a:solidFill>
                        </a:rPr>
                        <a:t>Geographical enquiry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ysClr val="windowText" lastClr="000000"/>
                          </a:solidFill>
                        </a:rPr>
                        <a:t>This</a:t>
                      </a:r>
                      <a:r>
                        <a:rPr lang="en-GB" sz="1400" baseline="0" dirty="0">
                          <a:solidFill>
                            <a:sysClr val="windowText" lastClr="000000"/>
                          </a:solidFill>
                        </a:rPr>
                        <a:t> is what you studied. </a:t>
                      </a:r>
                    </a:p>
                    <a:p>
                      <a:r>
                        <a:rPr lang="en-GB" sz="1400" baseline="0" dirty="0">
                          <a:solidFill>
                            <a:sysClr val="windowText" lastClr="000000"/>
                          </a:solidFill>
                        </a:rPr>
                        <a:t>Physical Geography – footpath erosion at Bakewell</a:t>
                      </a:r>
                    </a:p>
                    <a:p>
                      <a:r>
                        <a:rPr lang="en-GB" sz="1400" baseline="0" dirty="0">
                          <a:solidFill>
                            <a:sysClr val="windowText" lastClr="000000"/>
                          </a:solidFill>
                        </a:rPr>
                        <a:t>Human Geography – economic impact of tourism on Bakewell</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GB" sz="1400" dirty="0">
                          <a:solidFill>
                            <a:sysClr val="windowText" lastClr="000000"/>
                          </a:solidFill>
                        </a:rPr>
                        <a:t>Methods</a:t>
                      </a:r>
                      <a:r>
                        <a:rPr lang="en-GB" sz="1400" baseline="0" dirty="0">
                          <a:solidFill>
                            <a:sysClr val="windowText" lastClr="000000"/>
                          </a:solidFill>
                        </a:rPr>
                        <a:t> of data collection</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ysClr val="windowText" lastClr="000000"/>
                          </a:solidFill>
                        </a:rPr>
                        <a:t>The technique you used</a:t>
                      </a:r>
                      <a:r>
                        <a:rPr lang="en-GB" sz="1400" baseline="0" dirty="0">
                          <a:solidFill>
                            <a:sysClr val="windowText" lastClr="000000"/>
                          </a:solidFill>
                        </a:rPr>
                        <a:t> to help you collect your data.</a:t>
                      </a:r>
                    </a:p>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GB" sz="1400" dirty="0">
                          <a:solidFill>
                            <a:sysClr val="windowText" lastClr="000000"/>
                          </a:solidFill>
                        </a:rPr>
                        <a:t>Conclusions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ysClr val="windowText" lastClr="000000"/>
                          </a:solidFill>
                        </a:rPr>
                        <a:t>This is where you will need to explain how your data provides evidence to answer your question or aim (sum up your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GB" sz="1400" dirty="0">
                          <a:solidFill>
                            <a:sysClr val="windowText" lastClr="000000"/>
                          </a:solidFill>
                        </a:rPr>
                        <a:t>Evaluation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ysClr val="windowText" lastClr="000000"/>
                          </a:solidFill>
                        </a:rPr>
                        <a:t>This is where you identify</a:t>
                      </a:r>
                      <a:r>
                        <a:rPr lang="en-GB" sz="1400" baseline="0" dirty="0">
                          <a:solidFill>
                            <a:sysClr val="windowText" lastClr="000000"/>
                          </a:solidFill>
                        </a:rPr>
                        <a:t> any problems in your methods. Explain the limitations and issues of accuracy with your results. Explain how reliable your conclusions are. </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GB" sz="1400" dirty="0">
                          <a:solidFill>
                            <a:sysClr val="windowText" lastClr="000000"/>
                          </a:solidFill>
                        </a:rPr>
                        <a:t>Accuracy/accurate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ysClr val="windowText" lastClr="000000"/>
                          </a:solidFill>
                        </a:rPr>
                        <a:t>Accurate results are as near as possible to the true answer – they have few</a:t>
                      </a:r>
                      <a:r>
                        <a:rPr lang="en-GB" sz="1400" baseline="0" dirty="0">
                          <a:solidFill>
                            <a:sysClr val="windowText" lastClr="000000"/>
                          </a:solidFill>
                        </a:rPr>
                        <a:t> errors.</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GB" sz="1400" dirty="0">
                          <a:solidFill>
                            <a:sysClr val="windowText" lastClr="000000"/>
                          </a:solidFill>
                        </a:rPr>
                        <a:t>Reliable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ysClr val="windowText" lastClr="000000"/>
                          </a:solidFill>
                        </a:rPr>
                        <a:t>This means that data can be reproduced.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GB" sz="1400" dirty="0">
                          <a:solidFill>
                            <a:sysClr val="windowText" lastClr="000000"/>
                          </a:solidFill>
                        </a:rPr>
                        <a:t>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ysClr val="windowText" lastClr="000000"/>
                          </a:solidFill>
                        </a:rPr>
                        <a:t>This means that the data</a:t>
                      </a:r>
                      <a:r>
                        <a:rPr lang="en-GB" sz="1400" baseline="0" dirty="0">
                          <a:solidFill>
                            <a:sysClr val="windowText" lastClr="000000"/>
                          </a:solidFill>
                        </a:rPr>
                        <a:t> answers the original question and is reliable.</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pic>
        <p:nvPicPr>
          <p:cNvPr id="3" name="Picture 2"/>
          <p:cNvPicPr>
            <a:picLocks noChangeAspect="1"/>
          </p:cNvPicPr>
          <p:nvPr/>
        </p:nvPicPr>
        <p:blipFill rotWithShape="1">
          <a:blip r:embed="rId2"/>
          <a:srcRect l="27102" t="15449" r="28455" b="22403"/>
          <a:stretch/>
        </p:blipFill>
        <p:spPr>
          <a:xfrm>
            <a:off x="-1" y="0"/>
            <a:ext cx="7830353" cy="4546243"/>
          </a:xfrm>
          <a:prstGeom prst="rect">
            <a:avLst/>
          </a:prstGeom>
        </p:spPr>
      </p:pic>
      <p:pic>
        <p:nvPicPr>
          <p:cNvPr id="5" name="Picture 4"/>
          <p:cNvPicPr>
            <a:picLocks noChangeAspect="1"/>
          </p:cNvPicPr>
          <p:nvPr/>
        </p:nvPicPr>
        <p:blipFill rotWithShape="1">
          <a:blip r:embed="rId3"/>
          <a:srcRect l="26409" t="50484" r="29543" b="17297"/>
          <a:stretch/>
        </p:blipFill>
        <p:spPr>
          <a:xfrm>
            <a:off x="0" y="4546243"/>
            <a:ext cx="7830352" cy="2356835"/>
          </a:xfrm>
          <a:prstGeom prst="rect">
            <a:avLst/>
          </a:prstGeom>
        </p:spPr>
      </p:pic>
    </p:spTree>
    <p:extLst>
      <p:ext uri="{BB962C8B-B14F-4D97-AF65-F5344CB8AC3E}">
        <p14:creationId xmlns:p14="http://schemas.microsoft.com/office/powerpoint/2010/main" val="171587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99444" y="1"/>
            <a:ext cx="9054355" cy="321972"/>
          </a:xfrm>
        </p:spPr>
        <p:txBody>
          <a:bodyPr>
            <a:noAutofit/>
          </a:bodyPr>
          <a:lstStyle/>
          <a:p>
            <a:pPr algn="ctr"/>
            <a:r>
              <a:rPr lang="en-GB" sz="1800" b="1" dirty="0"/>
              <a:t>Paper 3 – Geographical skills – labelling &amp; comparing</a:t>
            </a:r>
          </a:p>
        </p:txBody>
      </p:sp>
      <p:sp>
        <p:nvSpPr>
          <p:cNvPr id="5" name="TextBox 4"/>
          <p:cNvSpPr txBox="1"/>
          <p:nvPr/>
        </p:nvSpPr>
        <p:spPr>
          <a:xfrm>
            <a:off x="-1" y="0"/>
            <a:ext cx="4237149" cy="1546577"/>
          </a:xfrm>
          <a:prstGeom prst="rect">
            <a:avLst/>
          </a:prstGeom>
          <a:noFill/>
          <a:ln>
            <a:solidFill>
              <a:schemeClr val="tx1"/>
            </a:solidFill>
          </a:ln>
        </p:spPr>
        <p:txBody>
          <a:bodyPr wrap="square" rtlCol="0">
            <a:spAutoFit/>
          </a:bodyPr>
          <a:lstStyle/>
          <a:p>
            <a:r>
              <a:rPr lang="en-GB" sz="1050" dirty="0"/>
              <a:t>Labelling:</a:t>
            </a:r>
          </a:p>
          <a:p>
            <a:r>
              <a:rPr lang="en-GB" sz="1050" dirty="0"/>
              <a:t>You might have to label photos, diagrams or maps:</a:t>
            </a:r>
          </a:p>
          <a:p>
            <a:pPr marL="342900" indent="-342900">
              <a:buAutoNum type="arabicParenR"/>
            </a:pPr>
            <a:r>
              <a:rPr lang="en-GB" sz="1050" dirty="0"/>
              <a:t>Figure out from the question what the labels should do, e.g. describe the effects of an earthquake, label the characteristics of a waterfall, describe the coastal defences.</a:t>
            </a:r>
          </a:p>
          <a:p>
            <a:pPr marL="342900" indent="-342900">
              <a:buAutoNum type="arabicParenR"/>
            </a:pPr>
            <a:r>
              <a:rPr lang="en-GB" sz="1050" dirty="0"/>
              <a:t>Add at least as many labels as there are marks</a:t>
            </a:r>
          </a:p>
          <a:p>
            <a:pPr marL="342900" indent="-342900">
              <a:buAutoNum type="arabicParenR"/>
            </a:pPr>
            <a:r>
              <a:rPr lang="en-GB" sz="1050" dirty="0"/>
              <a:t>When describing feature about things like the size, shape and relief. Make sure you use the correct geographical names of any features, e.g. wave-cut platform, meander</a:t>
            </a:r>
          </a:p>
        </p:txBody>
      </p:sp>
      <p:pic>
        <p:nvPicPr>
          <p:cNvPr id="1026" name="Picture 2" descr="Image result for coastal a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356" y="1912512"/>
            <a:ext cx="3851791" cy="25669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28042" y="1576468"/>
            <a:ext cx="2009105" cy="646331"/>
          </a:xfrm>
          <a:prstGeom prst="rect">
            <a:avLst/>
          </a:prstGeom>
          <a:solidFill>
            <a:schemeClr val="bg1"/>
          </a:solidFill>
        </p:spPr>
        <p:txBody>
          <a:bodyPr wrap="square" rtlCol="0">
            <a:spAutoFit/>
          </a:bodyPr>
          <a:lstStyle/>
          <a:p>
            <a:r>
              <a:rPr lang="en-GB" sz="1200" dirty="0"/>
              <a:t>Arch caused by wave erosion (abrasion and hydraulic power)</a:t>
            </a:r>
          </a:p>
        </p:txBody>
      </p:sp>
      <p:cxnSp>
        <p:nvCxnSpPr>
          <p:cNvPr id="8" name="Straight Arrow Connector 7"/>
          <p:cNvCxnSpPr/>
          <p:nvPr/>
        </p:nvCxnSpPr>
        <p:spPr>
          <a:xfrm flipH="1">
            <a:off x="2949262" y="2163651"/>
            <a:ext cx="321972" cy="66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4699" y="1700011"/>
            <a:ext cx="1777284" cy="461665"/>
          </a:xfrm>
          <a:prstGeom prst="rect">
            <a:avLst/>
          </a:prstGeom>
          <a:solidFill>
            <a:schemeClr val="bg1"/>
          </a:solidFill>
        </p:spPr>
        <p:txBody>
          <a:bodyPr wrap="square" rtlCol="0">
            <a:spAutoFit/>
          </a:bodyPr>
          <a:lstStyle/>
          <a:p>
            <a:r>
              <a:rPr lang="en-GB" sz="1200" dirty="0"/>
              <a:t>Some vegetation on the top of the cliffs</a:t>
            </a:r>
          </a:p>
        </p:txBody>
      </p:sp>
      <p:cxnSp>
        <p:nvCxnSpPr>
          <p:cNvPr id="13" name="Straight Arrow Connector 12"/>
          <p:cNvCxnSpPr/>
          <p:nvPr/>
        </p:nvCxnSpPr>
        <p:spPr>
          <a:xfrm flipH="1">
            <a:off x="1133341" y="2064743"/>
            <a:ext cx="553288" cy="4337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39160" y="3648459"/>
            <a:ext cx="1597987" cy="830997"/>
          </a:xfrm>
          <a:prstGeom prst="rect">
            <a:avLst/>
          </a:prstGeom>
          <a:solidFill>
            <a:schemeClr val="bg1"/>
          </a:solidFill>
        </p:spPr>
        <p:txBody>
          <a:bodyPr wrap="square" rtlCol="0">
            <a:spAutoFit/>
          </a:bodyPr>
          <a:lstStyle/>
          <a:p>
            <a:r>
              <a:rPr lang="en-GB" sz="1200" dirty="0"/>
              <a:t>Cracks and weaknesses in the rock, making it susceptible to erosion</a:t>
            </a:r>
          </a:p>
        </p:txBody>
      </p:sp>
      <p:cxnSp>
        <p:nvCxnSpPr>
          <p:cNvPr id="16" name="Straight Arrow Connector 15"/>
          <p:cNvCxnSpPr/>
          <p:nvPr/>
        </p:nvCxnSpPr>
        <p:spPr>
          <a:xfrm flipH="1" flipV="1">
            <a:off x="1686630" y="3026536"/>
            <a:ext cx="1007268" cy="6716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550" y="4043966"/>
            <a:ext cx="1925895" cy="461665"/>
          </a:xfrm>
          <a:prstGeom prst="rect">
            <a:avLst/>
          </a:prstGeom>
          <a:solidFill>
            <a:schemeClr val="bg1"/>
          </a:solidFill>
        </p:spPr>
        <p:txBody>
          <a:bodyPr wrap="square" rtlCol="0">
            <a:spAutoFit/>
          </a:bodyPr>
          <a:lstStyle/>
          <a:p>
            <a:r>
              <a:rPr lang="en-GB" sz="1200" dirty="0"/>
              <a:t>Sandstone cliffs, easily eroded</a:t>
            </a:r>
          </a:p>
        </p:txBody>
      </p:sp>
      <p:cxnSp>
        <p:nvCxnSpPr>
          <p:cNvPr id="20" name="Straight Arrow Connector 19"/>
          <p:cNvCxnSpPr/>
          <p:nvPr/>
        </p:nvCxnSpPr>
        <p:spPr>
          <a:xfrm flipH="1" flipV="1">
            <a:off x="1035993" y="3363361"/>
            <a:ext cx="1007268" cy="10510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37147" y="291412"/>
            <a:ext cx="7954854" cy="1277273"/>
          </a:xfrm>
          <a:prstGeom prst="rect">
            <a:avLst/>
          </a:prstGeom>
          <a:noFill/>
          <a:ln>
            <a:solidFill>
              <a:schemeClr val="tx1"/>
            </a:solidFill>
          </a:ln>
        </p:spPr>
        <p:txBody>
          <a:bodyPr wrap="square" rtlCol="0">
            <a:spAutoFit/>
          </a:bodyPr>
          <a:lstStyle/>
          <a:p>
            <a:r>
              <a:rPr lang="en-GB" sz="1100" dirty="0"/>
              <a:t>Comparing photographs and plans</a:t>
            </a:r>
          </a:p>
          <a:p>
            <a:r>
              <a:rPr lang="en-GB" sz="1100" dirty="0"/>
              <a:t>You might be given two items, like a plan and an aerial photograph, and be asked to use them together to answer some questions. Plans and aerial are a bit like maps – they show places from above.</a:t>
            </a:r>
          </a:p>
          <a:p>
            <a:pPr marL="342900" indent="-342900">
              <a:buAutoNum type="arabicParenR"/>
            </a:pPr>
            <a:r>
              <a:rPr lang="en-GB" sz="1100" dirty="0"/>
              <a:t>The plan and photo might not be the same way up</a:t>
            </a:r>
          </a:p>
          <a:p>
            <a:pPr marL="342900" indent="-342900">
              <a:buAutoNum type="arabicParenR"/>
            </a:pPr>
            <a:r>
              <a:rPr lang="en-GB" sz="1100" dirty="0"/>
              <a:t>Work out how the matches the plan – look for the main features of the plan like a lake, a big road or something with an interesting shape and find them on the photo.</a:t>
            </a:r>
          </a:p>
          <a:p>
            <a:pPr marL="342900" indent="-342900">
              <a:buAutoNum type="arabicParenR"/>
            </a:pPr>
            <a:r>
              <a:rPr lang="en-GB" sz="1100" dirty="0"/>
              <a:t>Look at what’s different between the plan and the photo and think about why it might be different.</a:t>
            </a:r>
          </a:p>
        </p:txBody>
      </p:sp>
      <p:pic>
        <p:nvPicPr>
          <p:cNvPr id="23" name="Picture 22"/>
          <p:cNvPicPr>
            <a:picLocks noChangeAspect="1"/>
          </p:cNvPicPr>
          <p:nvPr/>
        </p:nvPicPr>
        <p:blipFill rotWithShape="1">
          <a:blip r:embed="rId3"/>
          <a:srcRect l="7207" t="19322" r="31127" b="10079"/>
          <a:stretch/>
        </p:blipFill>
        <p:spPr>
          <a:xfrm>
            <a:off x="4168462" y="1596601"/>
            <a:ext cx="8023539" cy="5261399"/>
          </a:xfrm>
          <a:prstGeom prst="rect">
            <a:avLst/>
          </a:prstGeom>
        </p:spPr>
      </p:pic>
    </p:spTree>
    <p:extLst>
      <p:ext uri="{BB962C8B-B14F-4D97-AF65-F5344CB8AC3E}">
        <p14:creationId xmlns:p14="http://schemas.microsoft.com/office/powerpoint/2010/main" val="321991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
            <a:ext cx="10515600" cy="321972"/>
          </a:xfrm>
        </p:spPr>
        <p:txBody>
          <a:bodyPr>
            <a:noAutofit/>
          </a:bodyPr>
          <a:lstStyle/>
          <a:p>
            <a:pPr algn="ctr"/>
            <a:r>
              <a:rPr lang="en-GB" sz="1800" b="1" dirty="0"/>
              <a:t>Paper 3 – Geographical skills – maps</a:t>
            </a:r>
          </a:p>
        </p:txBody>
      </p:sp>
      <p:sp>
        <p:nvSpPr>
          <p:cNvPr id="5" name="TextBox 4"/>
          <p:cNvSpPr txBox="1"/>
          <p:nvPr/>
        </p:nvSpPr>
        <p:spPr>
          <a:xfrm>
            <a:off x="0" y="1"/>
            <a:ext cx="4365938" cy="2462213"/>
          </a:xfrm>
          <a:prstGeom prst="rect">
            <a:avLst/>
          </a:prstGeom>
          <a:noFill/>
          <a:ln>
            <a:solidFill>
              <a:schemeClr val="tx1"/>
            </a:solidFill>
          </a:ln>
        </p:spPr>
        <p:txBody>
          <a:bodyPr wrap="square" rtlCol="0">
            <a:spAutoFit/>
          </a:bodyPr>
          <a:lstStyle/>
          <a:p>
            <a:r>
              <a:rPr lang="en-GB" sz="1400" b="1" dirty="0"/>
              <a:t>Latitude and longitude are use for global coordinates</a:t>
            </a:r>
          </a:p>
          <a:p>
            <a:pPr marL="342900" indent="-342900">
              <a:buAutoNum type="arabicParenR"/>
            </a:pPr>
            <a:r>
              <a:rPr lang="en-GB" sz="1400" dirty="0"/>
              <a:t>The position of anywhere on Earth can be given using coordinates if you use latitude and longitude</a:t>
            </a:r>
          </a:p>
          <a:p>
            <a:pPr marL="342900" indent="-342900">
              <a:buAutoNum type="arabicParenR"/>
            </a:pPr>
            <a:r>
              <a:rPr lang="en-GB" sz="1400" dirty="0"/>
              <a:t>Lines of latitude run horizontally around the Earth. They measure how far north or south from the Equator something is.</a:t>
            </a:r>
          </a:p>
          <a:p>
            <a:pPr marL="342900" indent="-342900">
              <a:buAutoNum type="arabicParenR"/>
            </a:pPr>
            <a:r>
              <a:rPr lang="en-GB" sz="1400" dirty="0"/>
              <a:t>Lines of longitude run vertically around the Earth. They measure how far east or west from the Prime Meridian (a line of longitude running through Greenwich in London) something is.</a:t>
            </a:r>
          </a:p>
          <a:p>
            <a:pPr marL="342900" indent="-342900">
              <a:buAutoNum type="arabicParenR"/>
            </a:pPr>
            <a:r>
              <a:rPr lang="en-GB" sz="1400" dirty="0"/>
              <a:t>Latitude and longitude are measured in degrees</a:t>
            </a:r>
          </a:p>
        </p:txBody>
      </p:sp>
      <p:pic>
        <p:nvPicPr>
          <p:cNvPr id="2050" name="Picture 2" descr="Image result for longitude and latit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921" y="264177"/>
            <a:ext cx="3465088" cy="20403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68992" y="0"/>
            <a:ext cx="4323008" cy="2246769"/>
          </a:xfrm>
          <a:prstGeom prst="rect">
            <a:avLst/>
          </a:prstGeom>
          <a:noFill/>
          <a:ln>
            <a:solidFill>
              <a:schemeClr val="tx1"/>
            </a:solidFill>
          </a:ln>
        </p:spPr>
        <p:txBody>
          <a:bodyPr wrap="square" rtlCol="0">
            <a:spAutoFit/>
          </a:bodyPr>
          <a:lstStyle/>
          <a:p>
            <a:r>
              <a:rPr lang="en-GB" sz="1400" b="1" dirty="0"/>
              <a:t>Describing distributions on maps – describe the pattern</a:t>
            </a:r>
          </a:p>
          <a:p>
            <a:pPr marL="342900" indent="-342900">
              <a:buAutoNum type="arabicParenR"/>
            </a:pPr>
            <a:r>
              <a:rPr lang="en-GB" sz="1400" dirty="0"/>
              <a:t>In your exam you could get questions like, ‘use the map to describe the distribution of volcanoes’ and explain the distribution of deforestation’.</a:t>
            </a:r>
          </a:p>
          <a:p>
            <a:pPr marL="342900" indent="-342900">
              <a:buAutoNum type="arabicParenR"/>
            </a:pPr>
            <a:r>
              <a:rPr lang="en-GB" sz="1400" dirty="0"/>
              <a:t>Describe the general patterns and any anomalies (things that don’t fit the general pattern).</a:t>
            </a:r>
          </a:p>
          <a:p>
            <a:pPr marL="342900" indent="-342900">
              <a:buAutoNum type="arabicParenR"/>
            </a:pPr>
            <a:r>
              <a:rPr lang="en-GB" sz="1400" dirty="0"/>
              <a:t>Make at least as many points as there are marks and use names of places and figures if they’re given.</a:t>
            </a:r>
          </a:p>
          <a:p>
            <a:pPr marL="342900" indent="-342900">
              <a:buAutoNum type="arabicParenR"/>
            </a:pPr>
            <a:r>
              <a:rPr lang="en-GB" sz="1400" dirty="0"/>
              <a:t>If you’re asked to give a reason or explain, you need to describe the distribution first.</a:t>
            </a:r>
          </a:p>
        </p:txBody>
      </p:sp>
      <p:sp>
        <p:nvSpPr>
          <p:cNvPr id="7" name="TextBox 6"/>
          <p:cNvSpPr txBox="1"/>
          <p:nvPr/>
        </p:nvSpPr>
        <p:spPr>
          <a:xfrm>
            <a:off x="7830355" y="5073721"/>
            <a:ext cx="4376268" cy="1815882"/>
          </a:xfrm>
          <a:prstGeom prst="rect">
            <a:avLst/>
          </a:prstGeom>
          <a:noFill/>
          <a:ln>
            <a:solidFill>
              <a:schemeClr val="tx1"/>
            </a:solidFill>
          </a:ln>
        </p:spPr>
        <p:txBody>
          <a:bodyPr wrap="square" rtlCol="0">
            <a:spAutoFit/>
          </a:bodyPr>
          <a:lstStyle/>
          <a:p>
            <a:r>
              <a:rPr lang="en-GB" sz="1400" b="1" dirty="0"/>
              <a:t>Describing locations on maps – include details</a:t>
            </a:r>
          </a:p>
          <a:p>
            <a:pPr marL="342900" indent="-342900">
              <a:buAutoNum type="arabicParenR"/>
            </a:pPr>
            <a:r>
              <a:rPr lang="en-GB" sz="1400" dirty="0"/>
              <a:t>In your exam you could get a question like, ‘describe the location of cities in….’</a:t>
            </a:r>
          </a:p>
          <a:p>
            <a:pPr marL="342900" indent="-342900">
              <a:buAutoNum type="arabicParenR"/>
            </a:pPr>
            <a:r>
              <a:rPr lang="en-GB" sz="1400" dirty="0"/>
              <a:t>When you’re asked about the location of something say where it is, what it’s neat and use compass points.</a:t>
            </a:r>
          </a:p>
          <a:p>
            <a:pPr marL="342900" indent="-342900">
              <a:buAutoNum type="arabicParenR"/>
            </a:pPr>
            <a:r>
              <a:rPr lang="en-GB" sz="1400" dirty="0"/>
              <a:t>If you asked to give a reason or explain, you need to describe the location first</a:t>
            </a:r>
          </a:p>
        </p:txBody>
      </p:sp>
      <p:pic>
        <p:nvPicPr>
          <p:cNvPr id="2052" name="Picture 4" descr="Image result for distribution of rain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992" y="2246769"/>
            <a:ext cx="4323009" cy="2826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2462214"/>
            <a:ext cx="3979572" cy="938719"/>
          </a:xfrm>
          <a:prstGeom prst="rect">
            <a:avLst/>
          </a:prstGeom>
          <a:noFill/>
          <a:ln>
            <a:solidFill>
              <a:schemeClr val="tx1"/>
            </a:solidFill>
          </a:ln>
        </p:spPr>
        <p:txBody>
          <a:bodyPr wrap="square" rtlCol="0">
            <a:spAutoFit/>
          </a:bodyPr>
          <a:lstStyle/>
          <a:p>
            <a:r>
              <a:rPr lang="en-GB" sz="1100" b="1" dirty="0"/>
              <a:t>Dot maps – show distribution and quantity using identical symbols</a:t>
            </a:r>
          </a:p>
          <a:p>
            <a:pPr marL="228600" indent="-228600">
              <a:buAutoNum type="arabicParenR"/>
            </a:pPr>
            <a:r>
              <a:rPr lang="en-GB" sz="1100" dirty="0"/>
              <a:t>Dot maps use identical dots to show how something is distributed across an area.</a:t>
            </a:r>
          </a:p>
          <a:p>
            <a:pPr marL="228600" indent="-228600">
              <a:buAutoNum type="arabicParenR"/>
            </a:pPr>
            <a:r>
              <a:rPr lang="en-GB" sz="1100" dirty="0"/>
              <a:t>Use the key to find out what quantity each dot represents</a:t>
            </a:r>
          </a:p>
        </p:txBody>
      </p:sp>
      <p:pic>
        <p:nvPicPr>
          <p:cNvPr id="2054" name="Picture 6" descr="Image result for dot ma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55398"/>
            <a:ext cx="3730339" cy="28037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284890"/>
            <a:ext cx="3760631" cy="523220"/>
          </a:xfrm>
          <a:prstGeom prst="rect">
            <a:avLst/>
          </a:prstGeom>
          <a:noFill/>
        </p:spPr>
        <p:txBody>
          <a:bodyPr wrap="square" rtlCol="0">
            <a:spAutoFit/>
          </a:bodyPr>
          <a:lstStyle/>
          <a:p>
            <a:r>
              <a:rPr lang="en-GB" sz="1400" dirty="0"/>
              <a:t>Most dots – therefore most people are on the west coast. Clusters of dots show more people</a:t>
            </a:r>
          </a:p>
        </p:txBody>
      </p:sp>
      <p:sp>
        <p:nvSpPr>
          <p:cNvPr id="10" name="TextBox 9"/>
          <p:cNvSpPr txBox="1"/>
          <p:nvPr/>
        </p:nvSpPr>
        <p:spPr>
          <a:xfrm>
            <a:off x="3979572" y="2304565"/>
            <a:ext cx="3870437" cy="1754326"/>
          </a:xfrm>
          <a:prstGeom prst="rect">
            <a:avLst/>
          </a:prstGeom>
          <a:solidFill>
            <a:schemeClr val="bg1"/>
          </a:solidFill>
          <a:ln>
            <a:solidFill>
              <a:schemeClr val="tx1"/>
            </a:solidFill>
          </a:ln>
        </p:spPr>
        <p:txBody>
          <a:bodyPr wrap="square" rtlCol="0">
            <a:spAutoFit/>
          </a:bodyPr>
          <a:lstStyle/>
          <a:p>
            <a:r>
              <a:rPr lang="en-GB" sz="1200" b="1" dirty="0"/>
              <a:t>Proportional symbol maps use symbols of different sizes</a:t>
            </a:r>
          </a:p>
          <a:p>
            <a:pPr marL="342900" indent="-342900">
              <a:buAutoNum type="arabicParenR"/>
            </a:pPr>
            <a:r>
              <a:rPr lang="en-GB" sz="1200" dirty="0"/>
              <a:t>Proportional symbol maps use symbols of different sizes to represent different quantities</a:t>
            </a:r>
          </a:p>
          <a:p>
            <a:pPr marL="342900" indent="-342900">
              <a:buAutoNum type="arabicParenR"/>
            </a:pPr>
            <a:r>
              <a:rPr lang="en-GB" sz="1200" dirty="0"/>
              <a:t>A key shows the quantity each different sized symbol represents. The bigger the symbols, the larger the amount</a:t>
            </a:r>
          </a:p>
          <a:p>
            <a:pPr marL="342900" indent="-342900">
              <a:buAutoNum type="arabicParenR"/>
            </a:pPr>
            <a:r>
              <a:rPr lang="en-GB" sz="1200" dirty="0"/>
              <a:t>The symbols might be circles, squares, semi-circles or bars but a larger symbol always means a larger amount</a:t>
            </a:r>
          </a:p>
        </p:txBody>
      </p:sp>
      <p:pic>
        <p:nvPicPr>
          <p:cNvPr id="2056" name="Picture 8" descr="Image result for proportional symbol ma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69" t="1865" r="3437" b="5271"/>
          <a:stretch/>
        </p:blipFill>
        <p:spPr bwMode="auto">
          <a:xfrm>
            <a:off x="3779614" y="4026381"/>
            <a:ext cx="4119671" cy="286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9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
            <a:ext cx="10515600" cy="321972"/>
          </a:xfrm>
        </p:spPr>
        <p:txBody>
          <a:bodyPr>
            <a:noAutofit/>
          </a:bodyPr>
          <a:lstStyle/>
          <a:p>
            <a:pPr algn="ctr"/>
            <a:r>
              <a:rPr lang="en-GB" sz="1800" b="1" dirty="0"/>
              <a:t>Paper 3 – Geographical skills – maps</a:t>
            </a:r>
          </a:p>
        </p:txBody>
      </p:sp>
      <p:sp>
        <p:nvSpPr>
          <p:cNvPr id="5" name="TextBox 4"/>
          <p:cNvSpPr txBox="1"/>
          <p:nvPr/>
        </p:nvSpPr>
        <p:spPr>
          <a:xfrm>
            <a:off x="0" y="1"/>
            <a:ext cx="4365938" cy="1954381"/>
          </a:xfrm>
          <a:prstGeom prst="rect">
            <a:avLst/>
          </a:prstGeom>
          <a:noFill/>
          <a:ln>
            <a:solidFill>
              <a:schemeClr val="tx1"/>
            </a:solidFill>
          </a:ln>
        </p:spPr>
        <p:txBody>
          <a:bodyPr wrap="square" rtlCol="0">
            <a:spAutoFit/>
          </a:bodyPr>
          <a:lstStyle/>
          <a:p>
            <a:r>
              <a:rPr lang="en-GB" sz="1100" b="1" dirty="0"/>
              <a:t>Choropleth maps show how something varies between different areas</a:t>
            </a:r>
          </a:p>
          <a:p>
            <a:pPr marL="342900" indent="-342900">
              <a:buAutoNum type="arabicParenR"/>
            </a:pPr>
            <a:r>
              <a:rPr lang="en-GB" sz="1100" dirty="0"/>
              <a:t>Choropleth maps show how something varies between different areas using colours or patterns</a:t>
            </a:r>
          </a:p>
          <a:p>
            <a:pPr marL="342900" indent="-342900">
              <a:buAutoNum type="arabicParenR"/>
            </a:pPr>
            <a:r>
              <a:rPr lang="en-GB" sz="1100" dirty="0"/>
              <a:t>The maps in exams often use cross-hatched lines and dot patterns</a:t>
            </a:r>
          </a:p>
          <a:p>
            <a:pPr marL="342900" indent="-342900">
              <a:buAutoNum type="arabicParenR"/>
            </a:pPr>
            <a:r>
              <a:rPr lang="en-GB" sz="1100" dirty="0"/>
              <a:t>If you’re asked to talk about all the parts of the map with a certain value or characteristic, look at the map carefully and put a big tick on all the parts with the pattern that matches what you’re looking for. This makes them all stand out</a:t>
            </a:r>
          </a:p>
          <a:p>
            <a:pPr marL="342900" indent="-342900">
              <a:buAutoNum type="arabicParenR"/>
            </a:pPr>
            <a:r>
              <a:rPr lang="en-GB" sz="1100" dirty="0"/>
              <a:t>When you’re asked to complete part of a map, first use the key to work out what type of pattern you need. Then carefully draw on the pattern, e.g. using a ruler</a:t>
            </a:r>
          </a:p>
        </p:txBody>
      </p:sp>
      <p:pic>
        <p:nvPicPr>
          <p:cNvPr id="6146" name="Picture 2" descr="Image result for choropleth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4382"/>
            <a:ext cx="4436745" cy="2617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65938" y="321973"/>
            <a:ext cx="3979572" cy="2031325"/>
          </a:xfrm>
          <a:prstGeom prst="rect">
            <a:avLst/>
          </a:prstGeom>
          <a:noFill/>
          <a:ln>
            <a:solidFill>
              <a:schemeClr val="tx1"/>
            </a:solidFill>
          </a:ln>
        </p:spPr>
        <p:txBody>
          <a:bodyPr wrap="square" rtlCol="0">
            <a:spAutoFit/>
          </a:bodyPr>
          <a:lstStyle/>
          <a:p>
            <a:r>
              <a:rPr lang="en-GB" b="1" dirty="0"/>
              <a:t>Flow lines show movement</a:t>
            </a:r>
          </a:p>
          <a:p>
            <a:pPr marL="342900" indent="-342900">
              <a:buAutoNum type="arabicParenR"/>
            </a:pPr>
            <a:r>
              <a:rPr lang="en-GB" dirty="0"/>
              <a:t>Flow line maps have arrows on, showing how things move (or are moved) from one place another.</a:t>
            </a:r>
          </a:p>
          <a:p>
            <a:pPr marL="342900" indent="-342900">
              <a:buAutoNum type="arabicParenR"/>
            </a:pPr>
            <a:r>
              <a:rPr lang="en-GB" dirty="0"/>
              <a:t>They can also be proportional symbol maps – the width of the arrows show the quantity of things</a:t>
            </a:r>
          </a:p>
        </p:txBody>
      </p:sp>
      <p:pic>
        <p:nvPicPr>
          <p:cNvPr id="6148" name="Picture 4" descr="Image result for flow line ma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98" t="12423" r="11051" b="2240"/>
          <a:stretch/>
        </p:blipFill>
        <p:spPr bwMode="auto">
          <a:xfrm>
            <a:off x="4365938" y="2323032"/>
            <a:ext cx="3928575" cy="22489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45510" y="1"/>
            <a:ext cx="3846490" cy="1754326"/>
          </a:xfrm>
          <a:prstGeom prst="rect">
            <a:avLst/>
          </a:prstGeom>
          <a:noFill/>
          <a:ln>
            <a:solidFill>
              <a:schemeClr val="tx1"/>
            </a:solidFill>
          </a:ln>
        </p:spPr>
        <p:txBody>
          <a:bodyPr wrap="square" rtlCol="0">
            <a:spAutoFit/>
          </a:bodyPr>
          <a:lstStyle/>
          <a:p>
            <a:r>
              <a:rPr lang="en-GB" sz="1200" b="1" dirty="0"/>
              <a:t>Desire lines show journeys</a:t>
            </a:r>
          </a:p>
          <a:p>
            <a:pPr marL="342900" indent="-342900">
              <a:buAutoNum type="arabicParenR"/>
            </a:pPr>
            <a:r>
              <a:rPr lang="en-GB" sz="1200" dirty="0"/>
              <a:t>Desire line maps are a type of flow line as they show movement too.</a:t>
            </a:r>
          </a:p>
          <a:p>
            <a:pPr marL="342900" indent="-342900">
              <a:buAutoNum type="arabicParenR"/>
            </a:pPr>
            <a:r>
              <a:rPr lang="en-GB" sz="1200" dirty="0"/>
              <a:t>They’re straight lines that show journeys between two locations, but they don’t follow roads or railway lines</a:t>
            </a:r>
          </a:p>
          <a:p>
            <a:pPr marL="342900" indent="-342900">
              <a:buAutoNum type="arabicParenR"/>
            </a:pPr>
            <a:r>
              <a:rPr lang="en-GB" sz="1200" dirty="0"/>
              <a:t>One line represents one journey</a:t>
            </a:r>
          </a:p>
          <a:p>
            <a:pPr marL="342900" indent="-342900">
              <a:buAutoNum type="arabicParenR"/>
            </a:pPr>
            <a:r>
              <a:rPr lang="en-GB" sz="1200" dirty="0"/>
              <a:t>They’re used to show how far all the people have travelled to get to a place. </a:t>
            </a:r>
          </a:p>
        </p:txBody>
      </p:sp>
      <p:pic>
        <p:nvPicPr>
          <p:cNvPr id="6150" name="Picture 6" descr="Image result for desire line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693439" y="2355401"/>
            <a:ext cx="5133953" cy="3931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l="4040" t="28830" r="23901" b="46171"/>
          <a:stretch/>
        </p:blipFill>
        <p:spPr>
          <a:xfrm>
            <a:off x="0" y="4571999"/>
            <a:ext cx="8294513" cy="2286001"/>
          </a:xfrm>
          <a:prstGeom prst="rect">
            <a:avLst/>
          </a:prstGeom>
        </p:spPr>
      </p:pic>
    </p:spTree>
    <p:extLst>
      <p:ext uri="{BB962C8B-B14F-4D97-AF65-F5344CB8AC3E}">
        <p14:creationId xmlns:p14="http://schemas.microsoft.com/office/powerpoint/2010/main" val="92283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
            <a:ext cx="10515600" cy="321972"/>
          </a:xfrm>
        </p:spPr>
        <p:txBody>
          <a:bodyPr>
            <a:noAutofit/>
          </a:bodyPr>
          <a:lstStyle/>
          <a:p>
            <a:pPr algn="ctr"/>
            <a:r>
              <a:rPr lang="en-GB" sz="1800" b="1" dirty="0"/>
              <a:t>Paper 3 – Geographical skills – ordnance survey maps</a:t>
            </a:r>
          </a:p>
        </p:txBody>
      </p:sp>
      <p:pic>
        <p:nvPicPr>
          <p:cNvPr id="2" name="Picture 1"/>
          <p:cNvPicPr>
            <a:picLocks noChangeAspect="1"/>
          </p:cNvPicPr>
          <p:nvPr/>
        </p:nvPicPr>
        <p:blipFill rotWithShape="1">
          <a:blip r:embed="rId2"/>
          <a:srcRect l="3840" t="16330" r="24990" b="17826"/>
          <a:stretch/>
        </p:blipFill>
        <p:spPr>
          <a:xfrm>
            <a:off x="1" y="321973"/>
            <a:ext cx="5942184" cy="3090928"/>
          </a:xfrm>
          <a:prstGeom prst="rect">
            <a:avLst/>
          </a:prstGeom>
        </p:spPr>
      </p:pic>
      <p:pic>
        <p:nvPicPr>
          <p:cNvPr id="3" name="Picture 2"/>
          <p:cNvPicPr>
            <a:picLocks noChangeAspect="1"/>
          </p:cNvPicPr>
          <p:nvPr/>
        </p:nvPicPr>
        <p:blipFill rotWithShape="1">
          <a:blip r:embed="rId3"/>
          <a:srcRect l="3445" t="12984" r="27267" b="14480"/>
          <a:stretch/>
        </p:blipFill>
        <p:spPr>
          <a:xfrm>
            <a:off x="2" y="3360599"/>
            <a:ext cx="5942184" cy="3497401"/>
          </a:xfrm>
          <a:prstGeom prst="rect">
            <a:avLst/>
          </a:prstGeom>
        </p:spPr>
      </p:pic>
      <p:pic>
        <p:nvPicPr>
          <p:cNvPr id="5" name="Picture 4"/>
          <p:cNvPicPr>
            <a:picLocks noChangeAspect="1"/>
          </p:cNvPicPr>
          <p:nvPr/>
        </p:nvPicPr>
        <p:blipFill rotWithShape="1">
          <a:blip r:embed="rId4"/>
          <a:srcRect l="5425" t="16682" r="25287" b="10079"/>
          <a:stretch/>
        </p:blipFill>
        <p:spPr>
          <a:xfrm>
            <a:off x="5942184" y="321973"/>
            <a:ext cx="6138199" cy="6536027"/>
          </a:xfrm>
          <a:prstGeom prst="rect">
            <a:avLst/>
          </a:prstGeom>
        </p:spPr>
      </p:pic>
    </p:spTree>
    <p:extLst>
      <p:ext uri="{BB962C8B-B14F-4D97-AF65-F5344CB8AC3E}">
        <p14:creationId xmlns:p14="http://schemas.microsoft.com/office/powerpoint/2010/main" val="167282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0515600" cy="321972"/>
          </a:xfrm>
        </p:spPr>
        <p:txBody>
          <a:bodyPr>
            <a:noAutofit/>
          </a:bodyPr>
          <a:lstStyle/>
          <a:p>
            <a:r>
              <a:rPr lang="en-GB" sz="1800" b="1" dirty="0"/>
              <a:t>Paper 3 – Geographical skills – ordnance survey maps &amp; graphs</a:t>
            </a:r>
          </a:p>
        </p:txBody>
      </p:sp>
      <p:pic>
        <p:nvPicPr>
          <p:cNvPr id="2" name="Picture 1"/>
          <p:cNvPicPr>
            <a:picLocks noChangeAspect="1"/>
          </p:cNvPicPr>
          <p:nvPr/>
        </p:nvPicPr>
        <p:blipFill rotWithShape="1">
          <a:blip r:embed="rId2"/>
          <a:srcRect l="5028" t="11928" r="24199" b="8671"/>
          <a:stretch/>
        </p:blipFill>
        <p:spPr>
          <a:xfrm>
            <a:off x="0" y="321973"/>
            <a:ext cx="5138670" cy="6536027"/>
          </a:xfrm>
          <a:prstGeom prst="rect">
            <a:avLst/>
          </a:prstGeom>
        </p:spPr>
      </p:pic>
      <p:sp>
        <p:nvSpPr>
          <p:cNvPr id="3" name="TextBox 2"/>
          <p:cNvSpPr txBox="1"/>
          <p:nvPr/>
        </p:nvSpPr>
        <p:spPr>
          <a:xfrm>
            <a:off x="5035639" y="321973"/>
            <a:ext cx="3567448" cy="2862322"/>
          </a:xfrm>
          <a:prstGeom prst="rect">
            <a:avLst/>
          </a:prstGeom>
          <a:noFill/>
          <a:ln>
            <a:solidFill>
              <a:schemeClr val="tx1"/>
            </a:solidFill>
          </a:ln>
        </p:spPr>
        <p:txBody>
          <a:bodyPr wrap="square" rtlCol="0">
            <a:spAutoFit/>
          </a:bodyPr>
          <a:lstStyle/>
          <a:p>
            <a:r>
              <a:rPr lang="en-GB" b="1" dirty="0"/>
              <a:t>Describing what graphs show – include figures from the graph</a:t>
            </a:r>
          </a:p>
          <a:p>
            <a:r>
              <a:rPr lang="en-GB" dirty="0"/>
              <a:t>When describing graphs make sure you mention: </a:t>
            </a:r>
          </a:p>
          <a:p>
            <a:pPr marL="342900" indent="-342900">
              <a:buAutoNum type="arabicParenR"/>
            </a:pPr>
            <a:r>
              <a:rPr lang="en-GB" dirty="0"/>
              <a:t>The general pattern – when it’s going up and down and any peaks (highest bits) and troughs (lowest bits) </a:t>
            </a:r>
          </a:p>
          <a:p>
            <a:pPr marL="342900" indent="-342900">
              <a:buAutoNum type="arabicParenR"/>
            </a:pPr>
            <a:r>
              <a:rPr lang="en-GB" dirty="0"/>
              <a:t>Any anomalies (odd results)</a:t>
            </a:r>
          </a:p>
          <a:p>
            <a:pPr marL="342900" indent="-342900">
              <a:buAutoNum type="arabicParenR"/>
            </a:pPr>
            <a:r>
              <a:rPr lang="en-GB" dirty="0"/>
              <a:t>Specific data points</a:t>
            </a:r>
          </a:p>
        </p:txBody>
      </p:sp>
      <p:pic>
        <p:nvPicPr>
          <p:cNvPr id="5" name="Picture 4"/>
          <p:cNvPicPr>
            <a:picLocks noChangeAspect="1"/>
          </p:cNvPicPr>
          <p:nvPr/>
        </p:nvPicPr>
        <p:blipFill rotWithShape="1">
          <a:blip r:embed="rId3"/>
          <a:srcRect l="47247" t="40313" r="25345" b="25625"/>
          <a:stretch/>
        </p:blipFill>
        <p:spPr>
          <a:xfrm>
            <a:off x="8625839" y="160987"/>
            <a:ext cx="3566161" cy="2491740"/>
          </a:xfrm>
          <a:prstGeom prst="rect">
            <a:avLst/>
          </a:prstGeom>
        </p:spPr>
      </p:pic>
      <p:pic>
        <p:nvPicPr>
          <p:cNvPr id="6" name="Picture 5"/>
          <p:cNvPicPr>
            <a:picLocks noChangeAspect="1"/>
          </p:cNvPicPr>
          <p:nvPr/>
        </p:nvPicPr>
        <p:blipFill rotWithShape="1">
          <a:blip r:embed="rId3"/>
          <a:srcRect l="6486" t="59062" r="54861" b="24063"/>
          <a:stretch/>
        </p:blipFill>
        <p:spPr>
          <a:xfrm>
            <a:off x="8161020" y="2567074"/>
            <a:ext cx="3929236" cy="1684885"/>
          </a:xfrm>
          <a:prstGeom prst="rect">
            <a:avLst/>
          </a:prstGeom>
        </p:spPr>
      </p:pic>
      <p:sp>
        <p:nvSpPr>
          <p:cNvPr id="7" name="TextBox 6"/>
          <p:cNvSpPr txBox="1"/>
          <p:nvPr/>
        </p:nvSpPr>
        <p:spPr>
          <a:xfrm>
            <a:off x="5257800" y="3589986"/>
            <a:ext cx="3022350" cy="3108543"/>
          </a:xfrm>
          <a:prstGeom prst="rect">
            <a:avLst/>
          </a:prstGeom>
          <a:noFill/>
          <a:ln>
            <a:solidFill>
              <a:schemeClr val="tx1"/>
            </a:solidFill>
          </a:ln>
        </p:spPr>
        <p:txBody>
          <a:bodyPr wrap="square" rtlCol="0">
            <a:spAutoFit/>
          </a:bodyPr>
          <a:lstStyle/>
          <a:p>
            <a:r>
              <a:rPr lang="en-GB" sz="1400" b="1" dirty="0"/>
              <a:t>Bar charts – draw the bar straight and neat</a:t>
            </a:r>
          </a:p>
          <a:p>
            <a:pPr marL="342900" indent="-342900">
              <a:buAutoNum type="arabicParenR"/>
            </a:pPr>
            <a:r>
              <a:rPr lang="en-GB" sz="1400" dirty="0"/>
              <a:t>Read along the bottom to find the bar you want.</a:t>
            </a:r>
          </a:p>
          <a:p>
            <a:pPr marL="342900" indent="-342900">
              <a:buAutoNum type="arabicParenR"/>
            </a:pPr>
            <a:r>
              <a:rPr lang="en-GB" sz="1400" dirty="0"/>
              <a:t>To find out the value of a bar in a normal bar chart – go down the top of the bar across to the scale and read off the number.</a:t>
            </a:r>
          </a:p>
          <a:p>
            <a:pPr marL="342900" indent="-342900">
              <a:buAutoNum type="arabicParenR"/>
            </a:pPr>
            <a:r>
              <a:rPr lang="en-GB" sz="1400" dirty="0"/>
              <a:t>To find out the value of part of the bar in a divided bar chart – find the number at the top of the part of the bar you’re interest in, and take away the number at the bottom of it </a:t>
            </a:r>
          </a:p>
        </p:txBody>
      </p:sp>
      <p:pic>
        <p:nvPicPr>
          <p:cNvPr id="8" name="Picture 7"/>
          <p:cNvPicPr>
            <a:picLocks noChangeAspect="1"/>
          </p:cNvPicPr>
          <p:nvPr/>
        </p:nvPicPr>
        <p:blipFill rotWithShape="1">
          <a:blip r:embed="rId4"/>
          <a:srcRect l="56208" t="17187" r="23939" b="40000"/>
          <a:stretch/>
        </p:blipFill>
        <p:spPr>
          <a:xfrm>
            <a:off x="8578106" y="4251959"/>
            <a:ext cx="3095063" cy="2606041"/>
          </a:xfrm>
          <a:prstGeom prst="rect">
            <a:avLst/>
          </a:prstGeom>
        </p:spPr>
      </p:pic>
    </p:spTree>
    <p:extLst>
      <p:ext uri="{BB962C8B-B14F-4D97-AF65-F5344CB8AC3E}">
        <p14:creationId xmlns:p14="http://schemas.microsoft.com/office/powerpoint/2010/main" val="54332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
            <a:ext cx="10515600" cy="321972"/>
          </a:xfrm>
        </p:spPr>
        <p:txBody>
          <a:bodyPr>
            <a:noAutofit/>
          </a:bodyPr>
          <a:lstStyle/>
          <a:p>
            <a:pPr algn="ctr"/>
            <a:r>
              <a:rPr lang="en-GB" sz="1800" b="1" dirty="0"/>
              <a:t>Paper 3 – Geographical skills – graphs</a:t>
            </a:r>
          </a:p>
        </p:txBody>
      </p:sp>
      <p:sp>
        <p:nvSpPr>
          <p:cNvPr id="2" name="TextBox 1"/>
          <p:cNvSpPr txBox="1"/>
          <p:nvPr/>
        </p:nvSpPr>
        <p:spPr>
          <a:xfrm>
            <a:off x="22861" y="-26415"/>
            <a:ext cx="4229100" cy="1754326"/>
          </a:xfrm>
          <a:prstGeom prst="rect">
            <a:avLst/>
          </a:prstGeom>
          <a:noFill/>
        </p:spPr>
        <p:txBody>
          <a:bodyPr wrap="square" rtlCol="0">
            <a:spAutoFit/>
          </a:bodyPr>
          <a:lstStyle/>
          <a:p>
            <a:r>
              <a:rPr lang="en-GB" sz="1200" b="1" dirty="0"/>
              <a:t>Histograms are a lot like bar charts</a:t>
            </a:r>
          </a:p>
          <a:p>
            <a:pPr marL="342900" indent="-342900">
              <a:buAutoNum type="arabicParenR"/>
            </a:pPr>
            <a:r>
              <a:rPr lang="en-GB" sz="1200" dirty="0"/>
              <a:t>Histograms are very similar to bar charts, but they have a continuous scale of numbers on the bottom and there can’t be any gaps between the bars.</a:t>
            </a:r>
          </a:p>
          <a:p>
            <a:pPr marL="342900" indent="-342900">
              <a:buAutoNum type="arabicParenR"/>
            </a:pPr>
            <a:r>
              <a:rPr lang="en-GB" sz="1200" dirty="0"/>
              <a:t>You can use histograms when you data can be divided into intervals.</a:t>
            </a:r>
          </a:p>
          <a:p>
            <a:pPr marL="342900" indent="-342900">
              <a:buAutoNum type="arabicParenR"/>
            </a:pPr>
            <a:r>
              <a:rPr lang="en-GB" sz="1200" dirty="0"/>
              <a:t>You draw and plot them just like a bar chart, but you have to make sure that the bars are the correct width, as well as the correct height</a:t>
            </a:r>
          </a:p>
        </p:txBody>
      </p:sp>
      <p:pic>
        <p:nvPicPr>
          <p:cNvPr id="3" name="Picture 2"/>
          <p:cNvPicPr>
            <a:picLocks noChangeAspect="1"/>
          </p:cNvPicPr>
          <p:nvPr/>
        </p:nvPicPr>
        <p:blipFill rotWithShape="1">
          <a:blip r:embed="rId2"/>
          <a:srcRect l="40571" t="18749" r="23763" b="47500"/>
          <a:stretch/>
        </p:blipFill>
        <p:spPr>
          <a:xfrm>
            <a:off x="4046220" y="321973"/>
            <a:ext cx="4640581" cy="1867435"/>
          </a:xfrm>
          <a:prstGeom prst="rect">
            <a:avLst/>
          </a:prstGeom>
        </p:spPr>
      </p:pic>
      <p:sp>
        <p:nvSpPr>
          <p:cNvPr id="5" name="TextBox 4"/>
          <p:cNvSpPr txBox="1"/>
          <p:nvPr/>
        </p:nvSpPr>
        <p:spPr>
          <a:xfrm>
            <a:off x="8686801" y="0"/>
            <a:ext cx="3505199" cy="2677656"/>
          </a:xfrm>
          <a:prstGeom prst="rect">
            <a:avLst/>
          </a:prstGeom>
          <a:noFill/>
        </p:spPr>
        <p:txBody>
          <a:bodyPr wrap="square" rtlCol="0">
            <a:spAutoFit/>
          </a:bodyPr>
          <a:lstStyle/>
          <a:p>
            <a:r>
              <a:rPr lang="en-GB" sz="1400" b="1" dirty="0"/>
              <a:t>Line graphs – the points are joined by lines</a:t>
            </a:r>
          </a:p>
          <a:p>
            <a:r>
              <a:rPr lang="en-GB" sz="1400" dirty="0"/>
              <a:t>To read a line graph:</a:t>
            </a:r>
          </a:p>
          <a:p>
            <a:pPr marL="342900" indent="-342900">
              <a:buAutoNum type="arabicParenR"/>
            </a:pPr>
            <a:r>
              <a:rPr lang="en-GB" sz="1400" dirty="0"/>
              <a:t>Read along the correct scale to find the value you want</a:t>
            </a:r>
          </a:p>
          <a:p>
            <a:pPr marL="342900" indent="-342900">
              <a:buAutoNum type="arabicParenR"/>
            </a:pPr>
            <a:r>
              <a:rPr lang="en-GB" sz="1400" dirty="0"/>
              <a:t>Read across or up to the line you want, then read the value off the other scale</a:t>
            </a:r>
          </a:p>
          <a:p>
            <a:r>
              <a:rPr lang="en-GB" sz="1400" dirty="0"/>
              <a:t>To complete a line graph:</a:t>
            </a:r>
          </a:p>
          <a:p>
            <a:pPr marL="342900" indent="-342900">
              <a:buAutoNum type="arabicParenR"/>
            </a:pPr>
            <a:r>
              <a:rPr lang="en-GB" sz="1400" dirty="0"/>
              <a:t>Find the value you want on both sides</a:t>
            </a:r>
          </a:p>
          <a:p>
            <a:pPr marL="342900" indent="-342900">
              <a:buAutoNum type="arabicParenR"/>
            </a:pPr>
            <a:r>
              <a:rPr lang="en-GB" sz="1400" dirty="0"/>
              <a:t>Make a mark (e.g. x) at the point where the two values meet on the graph</a:t>
            </a:r>
          </a:p>
          <a:p>
            <a:pPr marL="342900" indent="-342900">
              <a:buAutoNum type="arabicParenR"/>
            </a:pPr>
            <a:r>
              <a:rPr lang="en-GB" sz="1400" dirty="0"/>
              <a:t>Using a ruler join the mark you’ve made to the line that it should be connected to</a:t>
            </a:r>
          </a:p>
        </p:txBody>
      </p:sp>
      <p:pic>
        <p:nvPicPr>
          <p:cNvPr id="6" name="Picture 5"/>
          <p:cNvPicPr>
            <a:picLocks noChangeAspect="1"/>
          </p:cNvPicPr>
          <p:nvPr/>
        </p:nvPicPr>
        <p:blipFill rotWithShape="1">
          <a:blip r:embed="rId3"/>
          <a:srcRect l="48086" t="26189" r="7965" b="13952"/>
          <a:stretch/>
        </p:blipFill>
        <p:spPr>
          <a:xfrm>
            <a:off x="6928834" y="2830852"/>
            <a:ext cx="5258982" cy="4027148"/>
          </a:xfrm>
          <a:prstGeom prst="rect">
            <a:avLst/>
          </a:prstGeom>
        </p:spPr>
      </p:pic>
      <p:sp>
        <p:nvSpPr>
          <p:cNvPr id="7" name="TextBox 6"/>
          <p:cNvSpPr txBox="1"/>
          <p:nvPr/>
        </p:nvSpPr>
        <p:spPr>
          <a:xfrm>
            <a:off x="-2145" y="1821934"/>
            <a:ext cx="6928834" cy="1615827"/>
          </a:xfrm>
          <a:prstGeom prst="rect">
            <a:avLst/>
          </a:prstGeom>
          <a:noFill/>
        </p:spPr>
        <p:txBody>
          <a:bodyPr wrap="square" rtlCol="0">
            <a:spAutoFit/>
          </a:bodyPr>
          <a:lstStyle/>
          <a:p>
            <a:r>
              <a:rPr lang="en-GB" sz="1100" b="1" dirty="0"/>
              <a:t>Scatter graphs show relationships</a:t>
            </a:r>
          </a:p>
          <a:p>
            <a:r>
              <a:rPr lang="en-GB" sz="1100" dirty="0"/>
              <a:t>Scatter graphs tell you how closely related two things are, e.g. altitude and air temperature. The fancy word for this is correlation. Strong correlation means the two things are closely related to each other. Weak correlation means they’re not very closely related. The line of best fit is a line that goes roughly the middle of the scatter of points and tells about what type of correlation there is.</a:t>
            </a:r>
          </a:p>
          <a:p>
            <a:r>
              <a:rPr lang="en-GB" sz="1100" dirty="0"/>
              <a:t>Data can show three types of correlation:</a:t>
            </a:r>
          </a:p>
          <a:p>
            <a:pPr marL="342900" indent="-342900">
              <a:buAutoNum type="arabicParenR"/>
            </a:pPr>
            <a:r>
              <a:rPr lang="en-GB" sz="1100" dirty="0"/>
              <a:t>Positive – as one thing increases the other increases</a:t>
            </a:r>
          </a:p>
          <a:p>
            <a:pPr marL="342900" indent="-342900">
              <a:buAutoNum type="arabicParenR"/>
            </a:pPr>
            <a:r>
              <a:rPr lang="en-GB" sz="1100" dirty="0"/>
              <a:t>Negative – as one thing increases the other decreases</a:t>
            </a:r>
          </a:p>
          <a:p>
            <a:pPr marL="342900" indent="-342900">
              <a:buAutoNum type="arabicParenR"/>
            </a:pPr>
            <a:r>
              <a:rPr lang="en-GB" sz="1100" dirty="0"/>
              <a:t>None – there’s no relationship between the two things</a:t>
            </a:r>
          </a:p>
        </p:txBody>
      </p:sp>
      <p:sp>
        <p:nvSpPr>
          <p:cNvPr id="8" name="TextBox 7"/>
          <p:cNvSpPr txBox="1"/>
          <p:nvPr/>
        </p:nvSpPr>
        <p:spPr>
          <a:xfrm>
            <a:off x="27903" y="3437761"/>
            <a:ext cx="1769237" cy="3323987"/>
          </a:xfrm>
          <a:prstGeom prst="rect">
            <a:avLst/>
          </a:prstGeom>
          <a:noFill/>
        </p:spPr>
        <p:txBody>
          <a:bodyPr wrap="square" rtlCol="0">
            <a:spAutoFit/>
          </a:bodyPr>
          <a:lstStyle/>
          <a:p>
            <a:r>
              <a:rPr lang="en-GB" sz="1050" b="1" dirty="0"/>
              <a:t>Reading scatter graphs</a:t>
            </a:r>
          </a:p>
          <a:p>
            <a:pPr marL="342900" indent="-342900">
              <a:buAutoNum type="arabicParenR"/>
            </a:pPr>
            <a:r>
              <a:rPr lang="en-GB" sz="1050" dirty="0"/>
              <a:t>If you’re asked to describe the relationship, look at the slope of the graph, e.g. if the line’s moving upwards to the right it’s a positive correlation. You also need to look at how close the points are to the line of best fit – the closer they are the stronger the correlation.</a:t>
            </a:r>
          </a:p>
          <a:p>
            <a:pPr marL="342900" indent="-342900">
              <a:buAutoNum type="arabicParenR"/>
            </a:pPr>
            <a:r>
              <a:rPr lang="en-GB" sz="1050" dirty="0"/>
              <a:t>If you’re asked to read off a specific point, just follow the rules for the line graph (top right of the page).</a:t>
            </a:r>
          </a:p>
        </p:txBody>
      </p:sp>
      <p:sp>
        <p:nvSpPr>
          <p:cNvPr id="9" name="TextBox 8"/>
          <p:cNvSpPr txBox="1"/>
          <p:nvPr/>
        </p:nvSpPr>
        <p:spPr>
          <a:xfrm>
            <a:off x="5220774" y="3884695"/>
            <a:ext cx="1757967" cy="3046988"/>
          </a:xfrm>
          <a:prstGeom prst="rect">
            <a:avLst/>
          </a:prstGeom>
          <a:noFill/>
        </p:spPr>
        <p:txBody>
          <a:bodyPr wrap="square" rtlCol="0">
            <a:spAutoFit/>
          </a:bodyPr>
          <a:lstStyle/>
          <a:p>
            <a:r>
              <a:rPr lang="en-GB" sz="1200" b="1" dirty="0"/>
              <a:t>Completing scatter graphs</a:t>
            </a:r>
          </a:p>
          <a:p>
            <a:pPr marL="342900" indent="-342900">
              <a:buAutoNum type="arabicParenR"/>
            </a:pPr>
            <a:r>
              <a:rPr lang="en-GB" sz="1200" dirty="0"/>
              <a:t>You could be asked to draw a line of best fit – just draw it roughly through the middle the scatter of points (equal numbers of points on each side)</a:t>
            </a:r>
          </a:p>
          <a:p>
            <a:pPr marL="342900" indent="-342900">
              <a:buAutoNum type="arabicParenR"/>
            </a:pPr>
            <a:r>
              <a:rPr lang="en-GB" sz="1200" dirty="0"/>
              <a:t>If you’re asked to add a point – follow the line graph rules (top right of the page</a:t>
            </a:r>
          </a:p>
        </p:txBody>
      </p:sp>
      <p:sp>
        <p:nvSpPr>
          <p:cNvPr id="10" name="TextBox 9"/>
          <p:cNvSpPr txBox="1"/>
          <p:nvPr/>
        </p:nvSpPr>
        <p:spPr>
          <a:xfrm>
            <a:off x="1797140" y="6012592"/>
            <a:ext cx="3698919" cy="784830"/>
          </a:xfrm>
          <a:prstGeom prst="rect">
            <a:avLst/>
          </a:prstGeom>
          <a:noFill/>
        </p:spPr>
        <p:txBody>
          <a:bodyPr wrap="square" rtlCol="0">
            <a:spAutoFit/>
          </a:bodyPr>
          <a:lstStyle/>
          <a:p>
            <a:r>
              <a:rPr lang="en-GB" sz="900" dirty="0"/>
              <a:t>You can use your line of best fit to make predictions by reading off values from the graph.</a:t>
            </a:r>
          </a:p>
          <a:p>
            <a:r>
              <a:rPr lang="en-GB" sz="900" dirty="0"/>
              <a:t>If you’re confident your best fit line will continue, you can extend it beyond the data you have collected. This means you can make predictions outside the range of data you collected.</a:t>
            </a:r>
          </a:p>
        </p:txBody>
      </p:sp>
      <p:pic>
        <p:nvPicPr>
          <p:cNvPr id="11" name="Picture 10"/>
          <p:cNvPicPr>
            <a:picLocks noChangeAspect="1"/>
          </p:cNvPicPr>
          <p:nvPr/>
        </p:nvPicPr>
        <p:blipFill rotWithShape="1">
          <a:blip r:embed="rId4"/>
          <a:srcRect l="58083" t="19850" r="12717" b="62192"/>
          <a:stretch/>
        </p:blipFill>
        <p:spPr>
          <a:xfrm>
            <a:off x="3596425" y="2571049"/>
            <a:ext cx="3799267" cy="1313646"/>
          </a:xfrm>
          <a:prstGeom prst="rect">
            <a:avLst/>
          </a:prstGeom>
        </p:spPr>
      </p:pic>
      <p:pic>
        <p:nvPicPr>
          <p:cNvPr id="12" name="Picture 11"/>
          <p:cNvPicPr>
            <a:picLocks noChangeAspect="1"/>
          </p:cNvPicPr>
          <p:nvPr/>
        </p:nvPicPr>
        <p:blipFill rotWithShape="1">
          <a:blip r:embed="rId4"/>
          <a:srcRect l="36704" t="46083" r="36571" b="17121"/>
          <a:stretch/>
        </p:blipFill>
        <p:spPr>
          <a:xfrm>
            <a:off x="1918955" y="3979572"/>
            <a:ext cx="3210594" cy="1946329"/>
          </a:xfrm>
          <a:prstGeom prst="rect">
            <a:avLst/>
          </a:prstGeom>
        </p:spPr>
      </p:pic>
    </p:spTree>
    <p:extLst>
      <p:ext uri="{BB962C8B-B14F-4D97-AF65-F5344CB8AC3E}">
        <p14:creationId xmlns:p14="http://schemas.microsoft.com/office/powerpoint/2010/main" val="89297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
            <a:ext cx="10515600" cy="321972"/>
          </a:xfrm>
        </p:spPr>
        <p:txBody>
          <a:bodyPr>
            <a:noAutofit/>
          </a:bodyPr>
          <a:lstStyle/>
          <a:p>
            <a:pPr algn="ctr"/>
            <a:r>
              <a:rPr lang="en-GB" sz="1800" b="1" dirty="0"/>
              <a:t>Paper 3 – Geographical skills – graphs</a:t>
            </a:r>
          </a:p>
        </p:txBody>
      </p:sp>
      <p:sp>
        <p:nvSpPr>
          <p:cNvPr id="5" name="TextBox 4"/>
          <p:cNvSpPr txBox="1"/>
          <p:nvPr/>
        </p:nvSpPr>
        <p:spPr>
          <a:xfrm>
            <a:off x="0" y="1"/>
            <a:ext cx="4327301" cy="2862322"/>
          </a:xfrm>
          <a:prstGeom prst="rect">
            <a:avLst/>
          </a:prstGeom>
          <a:noFill/>
        </p:spPr>
        <p:txBody>
          <a:bodyPr wrap="square" rtlCol="0">
            <a:spAutoFit/>
          </a:bodyPr>
          <a:lstStyle/>
          <a:p>
            <a:r>
              <a:rPr lang="en-GB" sz="1200" b="1" dirty="0"/>
              <a:t>Pie charts show amounts or %</a:t>
            </a:r>
          </a:p>
          <a:p>
            <a:r>
              <a:rPr lang="en-GB" sz="1200" dirty="0"/>
              <a:t>Reading pie charts:</a:t>
            </a:r>
          </a:p>
          <a:p>
            <a:pPr marL="342900" indent="-342900">
              <a:buAutoNum type="arabicParenR"/>
            </a:pPr>
            <a:r>
              <a:rPr lang="en-GB" sz="1200" dirty="0"/>
              <a:t>To work out the % for a wedge of the pie, use a protractor to find out how large it is in degrees</a:t>
            </a:r>
          </a:p>
          <a:p>
            <a:pPr marL="342900" indent="-342900">
              <a:buAutoNum type="arabicParenR"/>
            </a:pPr>
            <a:r>
              <a:rPr lang="en-GB" sz="1200" dirty="0"/>
              <a:t>Then divide that number by 360 and times by 100</a:t>
            </a:r>
          </a:p>
          <a:p>
            <a:pPr marL="342900" indent="-342900">
              <a:buAutoNum type="arabicParenR"/>
            </a:pPr>
            <a:r>
              <a:rPr lang="en-GB" sz="1200" dirty="0"/>
              <a:t>To find the amount a wedge of the pie is worth, work out your % then turn it into a decimal. Then times the decimal by the total amount of the pie</a:t>
            </a:r>
          </a:p>
          <a:p>
            <a:r>
              <a:rPr lang="en-GB" sz="1200" dirty="0"/>
              <a:t>Completing pie charts</a:t>
            </a:r>
          </a:p>
          <a:p>
            <a:pPr marL="342900" indent="-342900">
              <a:buAutoNum type="arabicParenR"/>
            </a:pPr>
            <a:r>
              <a:rPr lang="en-GB" sz="1200" dirty="0"/>
              <a:t>To draw a new wedge that you know the % for, turn the % into a decimal and times it by 360. Then draw a wedge of that many degrees</a:t>
            </a:r>
          </a:p>
          <a:p>
            <a:pPr marL="342900" indent="-342900">
              <a:buAutoNum type="arabicParenR"/>
            </a:pPr>
            <a:r>
              <a:rPr lang="en-GB" sz="1200" dirty="0"/>
              <a:t>To add a new wedge that you know the amount for, divide your amount by the total amount of the pie and times the answer by 360. Then draw on a wedge of that many degrees</a:t>
            </a:r>
          </a:p>
        </p:txBody>
      </p:sp>
      <p:sp>
        <p:nvSpPr>
          <p:cNvPr id="7" name="TextBox 6"/>
          <p:cNvSpPr txBox="1"/>
          <p:nvPr/>
        </p:nvSpPr>
        <p:spPr>
          <a:xfrm>
            <a:off x="0" y="2862323"/>
            <a:ext cx="4365938" cy="1938992"/>
          </a:xfrm>
          <a:prstGeom prst="rect">
            <a:avLst/>
          </a:prstGeom>
          <a:noFill/>
        </p:spPr>
        <p:txBody>
          <a:bodyPr wrap="square" rtlCol="0">
            <a:spAutoFit/>
          </a:bodyPr>
          <a:lstStyle/>
          <a:p>
            <a:r>
              <a:rPr lang="en-GB" sz="1200" b="1" dirty="0"/>
              <a:t>Dispersion diagrams show the frequency of data</a:t>
            </a:r>
          </a:p>
          <a:p>
            <a:pPr marL="342900" indent="-342900">
              <a:buAutoNum type="arabicParenR"/>
            </a:pPr>
            <a:r>
              <a:rPr lang="en-GB" sz="1200" dirty="0"/>
              <a:t>Dispersion diagrams are a bit like a cross between a tally chart and a bar chart</a:t>
            </a:r>
          </a:p>
          <a:p>
            <a:pPr marL="342900" indent="-342900">
              <a:buAutoNum type="arabicParenR"/>
            </a:pPr>
            <a:r>
              <a:rPr lang="en-GB" sz="1200" dirty="0"/>
              <a:t>The range of the data that’s measured goes on axis. Frequency goes on the other axis</a:t>
            </a:r>
          </a:p>
          <a:p>
            <a:pPr marL="342900" indent="-342900">
              <a:buAutoNum type="arabicParenR"/>
            </a:pPr>
            <a:r>
              <a:rPr lang="en-GB" sz="1200" dirty="0"/>
              <a:t>Each dot represents one piece of information – the more dots there are in a particular category, the more frequently that event has happened</a:t>
            </a:r>
          </a:p>
          <a:p>
            <a:pPr marL="342900" indent="-342900">
              <a:buAutoNum type="arabicParenR"/>
            </a:pPr>
            <a:r>
              <a:rPr lang="en-GB" sz="1200" dirty="0"/>
              <a:t>The dispersion diagram to the right shows the % of household waste that’s recycled for households in a particular village</a:t>
            </a:r>
          </a:p>
        </p:txBody>
      </p:sp>
      <p:pic>
        <p:nvPicPr>
          <p:cNvPr id="8" name="Picture 7"/>
          <p:cNvPicPr>
            <a:picLocks noChangeAspect="1"/>
          </p:cNvPicPr>
          <p:nvPr/>
        </p:nvPicPr>
        <p:blipFill rotWithShape="1">
          <a:blip r:embed="rId2"/>
          <a:srcRect l="5523" t="22139" r="49736" b="33143"/>
          <a:stretch/>
        </p:blipFill>
        <p:spPr>
          <a:xfrm>
            <a:off x="-1" y="4801315"/>
            <a:ext cx="4327301" cy="2046359"/>
          </a:xfrm>
          <a:prstGeom prst="rect">
            <a:avLst/>
          </a:prstGeom>
        </p:spPr>
      </p:pic>
      <p:sp>
        <p:nvSpPr>
          <p:cNvPr id="9" name="TextBox 8"/>
          <p:cNvSpPr txBox="1"/>
          <p:nvPr/>
        </p:nvSpPr>
        <p:spPr>
          <a:xfrm>
            <a:off x="4365938" y="321973"/>
            <a:ext cx="3503054" cy="1938992"/>
          </a:xfrm>
          <a:prstGeom prst="rect">
            <a:avLst/>
          </a:prstGeom>
          <a:noFill/>
        </p:spPr>
        <p:txBody>
          <a:bodyPr wrap="square" rtlCol="0">
            <a:spAutoFit/>
          </a:bodyPr>
          <a:lstStyle/>
          <a:p>
            <a:r>
              <a:rPr lang="en-GB" sz="1200" b="1" dirty="0"/>
              <a:t>Population pyramids show the structure of a population</a:t>
            </a:r>
          </a:p>
          <a:p>
            <a:pPr marL="342900" indent="-342900">
              <a:buAutoNum type="arabicParenR"/>
            </a:pPr>
            <a:r>
              <a:rPr lang="en-GB" sz="1200" dirty="0"/>
              <a:t>Population pyramids are a bit like two bar charts on their sides</a:t>
            </a:r>
          </a:p>
          <a:p>
            <a:pPr marL="342900" indent="-342900">
              <a:buAutoNum type="arabicParenR"/>
            </a:pPr>
            <a:r>
              <a:rPr lang="en-GB" sz="1200" dirty="0"/>
              <a:t>It’s a way of showing the population of a country by age and gender</a:t>
            </a:r>
          </a:p>
          <a:p>
            <a:pPr marL="342900" indent="-342900">
              <a:buAutoNum type="arabicParenR"/>
            </a:pPr>
            <a:r>
              <a:rPr lang="en-GB" sz="1200" dirty="0"/>
              <a:t>The number of people goes on the horizontal axis, and the age groups go to the vertical axis. The left side is the male population and the right side is the female population</a:t>
            </a:r>
          </a:p>
        </p:txBody>
      </p:sp>
      <p:pic>
        <p:nvPicPr>
          <p:cNvPr id="10" name="Picture 9"/>
          <p:cNvPicPr>
            <a:picLocks noChangeAspect="1"/>
          </p:cNvPicPr>
          <p:nvPr/>
        </p:nvPicPr>
        <p:blipFill rotWithShape="1">
          <a:blip r:embed="rId3"/>
          <a:srcRect l="39673" t="27421" r="10340" b="40185"/>
          <a:stretch/>
        </p:blipFill>
        <p:spPr>
          <a:xfrm>
            <a:off x="7907628" y="0"/>
            <a:ext cx="4284371" cy="2369713"/>
          </a:xfrm>
          <a:prstGeom prst="rect">
            <a:avLst/>
          </a:prstGeom>
        </p:spPr>
      </p:pic>
      <p:sp>
        <p:nvSpPr>
          <p:cNvPr id="2" name="TextBox 1"/>
          <p:cNvSpPr txBox="1"/>
          <p:nvPr/>
        </p:nvSpPr>
        <p:spPr>
          <a:xfrm>
            <a:off x="4365938" y="2260965"/>
            <a:ext cx="3541690" cy="2554545"/>
          </a:xfrm>
          <a:prstGeom prst="rect">
            <a:avLst/>
          </a:prstGeom>
          <a:noFill/>
        </p:spPr>
        <p:txBody>
          <a:bodyPr wrap="square" rtlCol="0">
            <a:spAutoFit/>
          </a:bodyPr>
          <a:lstStyle/>
          <a:p>
            <a:r>
              <a:rPr lang="en-GB" sz="1000" b="1" dirty="0" err="1"/>
              <a:t>Isoline</a:t>
            </a:r>
            <a:r>
              <a:rPr lang="en-GB" sz="1000" b="1" dirty="0"/>
              <a:t> maps</a:t>
            </a:r>
          </a:p>
          <a:p>
            <a:pPr marL="342900" indent="-342900">
              <a:buAutoNum type="arabicParenR"/>
            </a:pPr>
            <a:r>
              <a:rPr lang="en-GB" sz="1000" dirty="0" err="1"/>
              <a:t>Isolines</a:t>
            </a:r>
            <a:r>
              <a:rPr lang="en-GB" sz="1000" dirty="0"/>
              <a:t> are lines drawn to link different places that share a common value. The prefix '</a:t>
            </a:r>
            <a:r>
              <a:rPr lang="en-GB" sz="1000" i="1" dirty="0" err="1"/>
              <a:t>iso</a:t>
            </a:r>
            <a:r>
              <a:rPr lang="en-GB" sz="1000" dirty="0"/>
              <a:t>' is a </a:t>
            </a:r>
            <a:r>
              <a:rPr lang="en-GB" sz="1000" dirty="0" err="1"/>
              <a:t>greek</a:t>
            </a:r>
            <a:r>
              <a:rPr lang="en-GB" sz="1000" dirty="0"/>
              <a:t> word meaning equal, so an </a:t>
            </a:r>
            <a:r>
              <a:rPr lang="en-GB" sz="1000" dirty="0" err="1"/>
              <a:t>isoline</a:t>
            </a:r>
            <a:r>
              <a:rPr lang="en-GB" sz="1000" dirty="0"/>
              <a:t> must be a line joining equal points. </a:t>
            </a:r>
          </a:p>
          <a:p>
            <a:pPr marL="342900" indent="-342900">
              <a:buAutoNum type="arabicParenR"/>
            </a:pPr>
            <a:r>
              <a:rPr lang="en-GB" sz="1000" dirty="0"/>
              <a:t>For example, a line drawn on a map to join up all the places that are the same height above sea level is called a contour. Contour lines are </a:t>
            </a:r>
            <a:r>
              <a:rPr lang="en-GB" sz="1000" dirty="0" err="1"/>
              <a:t>isolines</a:t>
            </a:r>
            <a:r>
              <a:rPr lang="en-GB" sz="1000" dirty="0"/>
              <a:t> joining places that have the same height value. Another common </a:t>
            </a:r>
            <a:r>
              <a:rPr lang="en-GB" sz="1000" dirty="0" err="1"/>
              <a:t>isoline</a:t>
            </a:r>
            <a:r>
              <a:rPr lang="en-GB" sz="1000" dirty="0"/>
              <a:t> is the isobar, a line that joins places with the same atmospheric pressure. These are often shown on weather maps in newspapers and TV weather forecasts.</a:t>
            </a:r>
          </a:p>
          <a:p>
            <a:pPr marL="342900" indent="-342900">
              <a:buAutoNum type="arabicParenR"/>
            </a:pPr>
            <a:r>
              <a:rPr lang="en-GB" sz="1000" dirty="0"/>
              <a:t>Geographers often use </a:t>
            </a:r>
            <a:r>
              <a:rPr lang="en-GB" sz="1000" dirty="0" err="1"/>
              <a:t>isolines</a:t>
            </a:r>
            <a:r>
              <a:rPr lang="en-GB" sz="1000" dirty="0"/>
              <a:t> to help them map the distribution of things. When </a:t>
            </a:r>
            <a:r>
              <a:rPr lang="en-GB" sz="1000" dirty="0" err="1"/>
              <a:t>isolines</a:t>
            </a:r>
            <a:r>
              <a:rPr lang="en-GB" sz="1000" dirty="0"/>
              <a:t> are combined with colouring or shading they make it possible to easily see data that would be hard, or impossible, to understand as a table or chart of numbers.</a:t>
            </a:r>
          </a:p>
        </p:txBody>
      </p:sp>
      <p:pic>
        <p:nvPicPr>
          <p:cNvPr id="1026" name="Picture 2" descr="Image result for isoline map geogra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937" y="4815510"/>
            <a:ext cx="3503056" cy="2105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07629" y="2275192"/>
            <a:ext cx="4284371" cy="2492990"/>
          </a:xfrm>
          <a:prstGeom prst="rect">
            <a:avLst/>
          </a:prstGeom>
          <a:noFill/>
        </p:spPr>
        <p:txBody>
          <a:bodyPr wrap="square" rtlCol="0">
            <a:spAutoFit/>
          </a:bodyPr>
          <a:lstStyle/>
          <a:p>
            <a:r>
              <a:rPr lang="en-GB" sz="1200" b="1" dirty="0"/>
              <a:t>Interquartile range</a:t>
            </a:r>
          </a:p>
          <a:p>
            <a:r>
              <a:rPr lang="en-GB" sz="1200" dirty="0"/>
              <a:t>We know that the </a:t>
            </a:r>
            <a:r>
              <a:rPr lang="en-GB" sz="1200" b="1" dirty="0"/>
              <a:t>median</a:t>
            </a:r>
            <a:r>
              <a:rPr lang="en-GB" sz="1200" dirty="0"/>
              <a:t> divides the data into two halves. We also know that for a set of n </a:t>
            </a:r>
            <a:r>
              <a:rPr lang="en-GB" sz="1200" b="1" dirty="0"/>
              <a:t>ordered</a:t>
            </a:r>
            <a:r>
              <a:rPr lang="en-GB" sz="1200" dirty="0"/>
              <a:t> numbers the median is the (n + 1) ÷ 2 </a:t>
            </a:r>
            <a:r>
              <a:rPr lang="en-GB" sz="1200" baseline="30000" dirty="0" err="1"/>
              <a:t>th</a:t>
            </a:r>
            <a:r>
              <a:rPr lang="en-GB" sz="1200" dirty="0"/>
              <a:t> value.</a:t>
            </a:r>
          </a:p>
          <a:p>
            <a:r>
              <a:rPr lang="en-GB" sz="1200" dirty="0"/>
              <a:t>Similarly, the </a:t>
            </a:r>
            <a:r>
              <a:rPr lang="en-GB" sz="1200" b="1" dirty="0"/>
              <a:t>lower quartile</a:t>
            </a:r>
            <a:r>
              <a:rPr lang="en-GB" sz="1200" dirty="0"/>
              <a:t> divides the bottom half of the data into two halves, and the </a:t>
            </a:r>
            <a:r>
              <a:rPr lang="en-GB" sz="1200" b="1" dirty="0"/>
              <a:t>upper quartile</a:t>
            </a:r>
            <a:r>
              <a:rPr lang="en-GB" sz="1200" dirty="0"/>
              <a:t> also divides the upper half of the data into two halves.</a:t>
            </a:r>
          </a:p>
          <a:p>
            <a:r>
              <a:rPr lang="en-GB" sz="1200" dirty="0"/>
              <a:t>Lower quartile is the (n + 1) ÷ 4 </a:t>
            </a:r>
            <a:r>
              <a:rPr lang="en-GB" sz="1200" baseline="30000" dirty="0" err="1"/>
              <a:t>th</a:t>
            </a:r>
            <a:r>
              <a:rPr lang="en-GB" sz="1200" dirty="0"/>
              <a:t> value.</a:t>
            </a:r>
          </a:p>
          <a:p>
            <a:r>
              <a:rPr lang="en-GB" sz="1200" dirty="0"/>
              <a:t>Upper quartile is the 3 (n + 1) ÷ 4 </a:t>
            </a:r>
            <a:r>
              <a:rPr lang="en-GB" sz="1200" baseline="30000" dirty="0" err="1"/>
              <a:t>th</a:t>
            </a:r>
            <a:r>
              <a:rPr lang="en-GB" sz="1200" dirty="0"/>
              <a:t> value</a:t>
            </a:r>
          </a:p>
          <a:p>
            <a:r>
              <a:rPr lang="en-GB" sz="1200" b="1" dirty="0"/>
              <a:t>Box and whisker plots</a:t>
            </a:r>
          </a:p>
          <a:p>
            <a:r>
              <a:rPr lang="en-GB" sz="1200" dirty="0"/>
              <a:t>A </a:t>
            </a:r>
            <a:r>
              <a:rPr lang="en-GB" sz="1200" b="1" dirty="0"/>
              <a:t>box and whisker plot</a:t>
            </a:r>
            <a:r>
              <a:rPr lang="en-GB" sz="1200" dirty="0"/>
              <a:t> is used to display information about the range, the median and the quartiles. It is usually drawn alongside a number line, as shown:</a:t>
            </a:r>
          </a:p>
        </p:txBody>
      </p:sp>
      <p:pic>
        <p:nvPicPr>
          <p:cNvPr id="1032" name="Picture 8" descr="image: box and whisker pl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627" y="4822378"/>
            <a:ext cx="4171369"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75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978" t="20906" r="28059" b="15537"/>
          <a:stretch/>
        </p:blipFill>
        <p:spPr>
          <a:xfrm>
            <a:off x="0" y="1"/>
            <a:ext cx="4778062" cy="3192940"/>
          </a:xfrm>
          <a:prstGeom prst="rect">
            <a:avLst/>
          </a:prstGeom>
        </p:spPr>
      </p:pic>
      <p:sp>
        <p:nvSpPr>
          <p:cNvPr id="4" name="Title 1"/>
          <p:cNvSpPr>
            <a:spLocks noGrp="1"/>
          </p:cNvSpPr>
          <p:nvPr>
            <p:ph type="title"/>
          </p:nvPr>
        </p:nvSpPr>
        <p:spPr>
          <a:xfrm>
            <a:off x="838200" y="1"/>
            <a:ext cx="3939862" cy="243839"/>
          </a:xfrm>
        </p:spPr>
        <p:txBody>
          <a:bodyPr>
            <a:noAutofit/>
          </a:bodyPr>
          <a:lstStyle/>
          <a:p>
            <a:pPr algn="ctr"/>
            <a:r>
              <a:rPr lang="en-GB" sz="1800" b="1" dirty="0"/>
              <a:t>Paper 3 – Geographical skills</a:t>
            </a:r>
          </a:p>
        </p:txBody>
      </p:sp>
      <p:pic>
        <p:nvPicPr>
          <p:cNvPr id="3" name="Picture 2"/>
          <p:cNvPicPr>
            <a:picLocks noChangeAspect="1"/>
          </p:cNvPicPr>
          <p:nvPr/>
        </p:nvPicPr>
        <p:blipFill rotWithShape="1">
          <a:blip r:embed="rId3"/>
          <a:srcRect l="9384" t="16505" r="28554" b="46347"/>
          <a:stretch/>
        </p:blipFill>
        <p:spPr>
          <a:xfrm>
            <a:off x="0" y="3192941"/>
            <a:ext cx="4778062" cy="3665059"/>
          </a:xfrm>
          <a:prstGeom prst="rect">
            <a:avLst/>
          </a:prstGeom>
        </p:spPr>
      </p:pic>
      <p:sp>
        <p:nvSpPr>
          <p:cNvPr id="5" name="TextBox 4"/>
          <p:cNvSpPr txBox="1"/>
          <p:nvPr/>
        </p:nvSpPr>
        <p:spPr>
          <a:xfrm>
            <a:off x="4778062" y="1"/>
            <a:ext cx="7413938" cy="338554"/>
          </a:xfrm>
          <a:prstGeom prst="rect">
            <a:avLst/>
          </a:prstGeom>
          <a:noFill/>
        </p:spPr>
        <p:txBody>
          <a:bodyPr wrap="square" rtlCol="0">
            <a:spAutoFit/>
          </a:bodyPr>
          <a:lstStyle/>
          <a:p>
            <a:pPr algn="ctr"/>
            <a:r>
              <a:rPr lang="en-GB" sz="1600" b="1" dirty="0"/>
              <a:t>Strengths and weaknesses of different data presentation methods</a:t>
            </a:r>
          </a:p>
        </p:txBody>
      </p:sp>
      <p:graphicFrame>
        <p:nvGraphicFramePr>
          <p:cNvPr id="6" name="Table 5"/>
          <p:cNvGraphicFramePr>
            <a:graphicFrameLocks noGrp="1"/>
          </p:cNvGraphicFramePr>
          <p:nvPr>
            <p:extLst>
              <p:ext uri="{D42A27DB-BD31-4B8C-83A1-F6EECF244321}">
                <p14:modId xmlns:p14="http://schemas.microsoft.com/office/powerpoint/2010/main" val="2405299001"/>
              </p:ext>
            </p:extLst>
          </p:nvPr>
        </p:nvGraphicFramePr>
        <p:xfrm>
          <a:off x="4778062" y="338555"/>
          <a:ext cx="7351869" cy="6614160"/>
        </p:xfrm>
        <a:graphic>
          <a:graphicData uri="http://schemas.openxmlformats.org/drawingml/2006/table">
            <a:tbl>
              <a:tblPr firstRow="1" bandRow="1">
                <a:tableStyleId>{5C22544A-7EE6-4342-B048-85BDC9FD1C3A}</a:tableStyleId>
              </a:tblPr>
              <a:tblGrid>
                <a:gridCol w="1256978">
                  <a:extLst>
                    <a:ext uri="{9D8B030D-6E8A-4147-A177-3AD203B41FA5}">
                      <a16:colId xmlns:a16="http://schemas.microsoft.com/office/drawing/2014/main" val="20000"/>
                    </a:ext>
                  </a:extLst>
                </a:gridCol>
                <a:gridCol w="2720340">
                  <a:extLst>
                    <a:ext uri="{9D8B030D-6E8A-4147-A177-3AD203B41FA5}">
                      <a16:colId xmlns:a16="http://schemas.microsoft.com/office/drawing/2014/main" val="20001"/>
                    </a:ext>
                  </a:extLst>
                </a:gridCol>
                <a:gridCol w="3374551">
                  <a:extLst>
                    <a:ext uri="{9D8B030D-6E8A-4147-A177-3AD203B41FA5}">
                      <a16:colId xmlns:a16="http://schemas.microsoft.com/office/drawing/2014/main" val="20002"/>
                    </a:ext>
                  </a:extLst>
                </a:gridCol>
              </a:tblGrid>
              <a:tr h="370840">
                <a:tc>
                  <a:txBody>
                    <a:bodyPr/>
                    <a:lstStyle/>
                    <a:p>
                      <a:r>
                        <a:rPr lang="en-GB" sz="1400" dirty="0"/>
                        <a:t>Name</a:t>
                      </a:r>
                      <a:r>
                        <a:rPr lang="en-GB" sz="1400" baseline="0" dirty="0"/>
                        <a:t> of data presentation method</a:t>
                      </a:r>
                      <a:endParaRPr lang="en-GB" sz="1400" dirty="0"/>
                    </a:p>
                  </a:txBody>
                  <a:tcPr/>
                </a:tc>
                <a:tc>
                  <a:txBody>
                    <a:bodyPr/>
                    <a:lstStyle/>
                    <a:p>
                      <a:r>
                        <a:rPr lang="en-GB" sz="1400" dirty="0"/>
                        <a:t>Strength</a:t>
                      </a:r>
                    </a:p>
                  </a:txBody>
                  <a:tcPr/>
                </a:tc>
                <a:tc>
                  <a:txBody>
                    <a:bodyPr/>
                    <a:lstStyle/>
                    <a:p>
                      <a:r>
                        <a:rPr lang="en-GB" sz="1400" dirty="0"/>
                        <a:t>Weakness</a:t>
                      </a:r>
                    </a:p>
                  </a:txBody>
                  <a:tcPr/>
                </a:tc>
                <a:extLst>
                  <a:ext uri="{0D108BD9-81ED-4DB2-BD59-A6C34878D82A}">
                    <a16:rowId xmlns:a16="http://schemas.microsoft.com/office/drawing/2014/main" val="10000"/>
                  </a:ext>
                </a:extLst>
              </a:tr>
              <a:tr h="370840">
                <a:tc>
                  <a:txBody>
                    <a:bodyPr/>
                    <a:lstStyle/>
                    <a:p>
                      <a:r>
                        <a:rPr lang="en-GB" sz="1400" dirty="0"/>
                        <a:t>Bar</a:t>
                      </a:r>
                    </a:p>
                  </a:txBody>
                  <a:tcPr/>
                </a:tc>
                <a:tc>
                  <a:txBody>
                    <a:bodyPr/>
                    <a:lstStyle/>
                    <a:p>
                      <a:r>
                        <a:rPr lang="en-GB" sz="1400" dirty="0"/>
                        <a:t>Easy to draw and understand</a:t>
                      </a:r>
                    </a:p>
                    <a:p>
                      <a:r>
                        <a:rPr lang="en-GB" sz="1400" dirty="0"/>
                        <a:t>Good visual representation of statistical data</a:t>
                      </a:r>
                    </a:p>
                  </a:txBody>
                  <a:tcPr/>
                </a:tc>
                <a:tc>
                  <a:txBody>
                    <a:bodyPr/>
                    <a:lstStyle/>
                    <a:p>
                      <a:r>
                        <a:rPr lang="en-GB" sz="1400" dirty="0"/>
                        <a:t>Graph categories can be recorded to emphasise</a:t>
                      </a:r>
                      <a:r>
                        <a:rPr lang="en-GB" sz="1400" baseline="0" dirty="0"/>
                        <a:t> certain effects</a:t>
                      </a:r>
                    </a:p>
                    <a:p>
                      <a:r>
                        <a:rPr lang="en-GB" sz="1400" baseline="0" dirty="0"/>
                        <a:t>Use only with discrete data</a:t>
                      </a:r>
                      <a:endParaRPr lang="en-GB" sz="1400" dirty="0"/>
                    </a:p>
                  </a:txBody>
                  <a:tcPr/>
                </a:tc>
                <a:extLst>
                  <a:ext uri="{0D108BD9-81ED-4DB2-BD59-A6C34878D82A}">
                    <a16:rowId xmlns:a16="http://schemas.microsoft.com/office/drawing/2014/main" val="10001"/>
                  </a:ext>
                </a:extLst>
              </a:tr>
              <a:tr h="370840">
                <a:tc>
                  <a:txBody>
                    <a:bodyPr/>
                    <a:lstStyle/>
                    <a:p>
                      <a:r>
                        <a:rPr lang="en-GB" sz="1400" dirty="0"/>
                        <a:t>Squatter graphs</a:t>
                      </a:r>
                    </a:p>
                  </a:txBody>
                  <a:tcPr/>
                </a:tc>
                <a:tc>
                  <a:txBody>
                    <a:bodyPr/>
                    <a:lstStyle/>
                    <a:p>
                      <a:r>
                        <a:rPr lang="en-GB" sz="1400" dirty="0"/>
                        <a:t>It will show you a correlation between two data sets</a:t>
                      </a:r>
                    </a:p>
                    <a:p>
                      <a:r>
                        <a:rPr lang="en-GB" sz="1400" dirty="0"/>
                        <a:t>Relatively easy</a:t>
                      </a:r>
                      <a:r>
                        <a:rPr lang="en-GB" sz="1400" baseline="0" dirty="0"/>
                        <a:t> to construct</a:t>
                      </a:r>
                    </a:p>
                    <a:p>
                      <a:r>
                        <a:rPr lang="en-GB" sz="1400" baseline="0" dirty="0"/>
                        <a:t>Shows data spread clearly and any animalises stand out</a:t>
                      </a:r>
                      <a:endParaRPr lang="en-GB" sz="1400" dirty="0"/>
                    </a:p>
                  </a:txBody>
                  <a:tcPr/>
                </a:tc>
                <a:tc>
                  <a:txBody>
                    <a:bodyPr/>
                    <a:lstStyle/>
                    <a:p>
                      <a:r>
                        <a:rPr lang="en-GB" sz="1400" dirty="0"/>
                        <a:t>Too</a:t>
                      </a:r>
                      <a:r>
                        <a:rPr lang="en-GB" sz="1400" baseline="0" dirty="0"/>
                        <a:t> many </a:t>
                      </a:r>
                      <a:r>
                        <a:rPr lang="en-GB" sz="1400" baseline="0" dirty="0" err="1"/>
                        <a:t>datapoints</a:t>
                      </a:r>
                      <a:r>
                        <a:rPr lang="en-GB" sz="1400" baseline="0" dirty="0"/>
                        <a:t> can produce skewed results producing incorrect graph analysis</a:t>
                      </a:r>
                    </a:p>
                    <a:p>
                      <a:r>
                        <a:rPr lang="en-GB" sz="1400" baseline="0" dirty="0"/>
                        <a:t>Too many data points can quickly make the graph unreadable</a:t>
                      </a:r>
                      <a:endParaRPr lang="en-GB" sz="1400" dirty="0"/>
                    </a:p>
                  </a:txBody>
                  <a:tcPr/>
                </a:tc>
                <a:extLst>
                  <a:ext uri="{0D108BD9-81ED-4DB2-BD59-A6C34878D82A}">
                    <a16:rowId xmlns:a16="http://schemas.microsoft.com/office/drawing/2014/main" val="10002"/>
                  </a:ext>
                </a:extLst>
              </a:tr>
              <a:tr h="370840">
                <a:tc>
                  <a:txBody>
                    <a:bodyPr/>
                    <a:lstStyle/>
                    <a:p>
                      <a:r>
                        <a:rPr lang="en-GB" sz="1400" dirty="0"/>
                        <a:t>Pie charts</a:t>
                      </a:r>
                    </a:p>
                  </a:txBody>
                  <a:tcPr/>
                </a:tc>
                <a:tc>
                  <a:txBody>
                    <a:bodyPr/>
                    <a:lstStyle/>
                    <a:p>
                      <a:r>
                        <a:rPr lang="en-GB" sz="1400" dirty="0"/>
                        <a:t>Shows % of each segment</a:t>
                      </a:r>
                    </a:p>
                    <a:p>
                      <a:r>
                        <a:rPr lang="en-GB" sz="1400" dirty="0"/>
                        <a:t>Easy to draw</a:t>
                      </a:r>
                    </a:p>
                    <a:p>
                      <a:r>
                        <a:rPr lang="en-GB" sz="1400" dirty="0"/>
                        <a:t>Can represent</a:t>
                      </a:r>
                      <a:r>
                        <a:rPr lang="en-GB" sz="1400" baseline="0" dirty="0"/>
                        <a:t> a wide range of statistical data</a:t>
                      </a:r>
                      <a:endParaRPr lang="en-GB" sz="1400" dirty="0"/>
                    </a:p>
                  </a:txBody>
                  <a:tcPr/>
                </a:tc>
                <a:tc>
                  <a:txBody>
                    <a:bodyPr/>
                    <a:lstStyle/>
                    <a:p>
                      <a:r>
                        <a:rPr lang="en-GB" sz="1400" dirty="0"/>
                        <a:t>Too many</a:t>
                      </a:r>
                      <a:r>
                        <a:rPr lang="en-GB" sz="1400" baseline="0" dirty="0"/>
                        <a:t> segments make the graph hard to read</a:t>
                      </a:r>
                    </a:p>
                    <a:p>
                      <a:r>
                        <a:rPr lang="en-GB" sz="1400" baseline="0" dirty="0"/>
                        <a:t>No exact numerical data just %</a:t>
                      </a:r>
                      <a:endParaRPr lang="en-GB" sz="1400" dirty="0"/>
                    </a:p>
                  </a:txBody>
                  <a:tcPr/>
                </a:tc>
                <a:extLst>
                  <a:ext uri="{0D108BD9-81ED-4DB2-BD59-A6C34878D82A}">
                    <a16:rowId xmlns:a16="http://schemas.microsoft.com/office/drawing/2014/main" val="10003"/>
                  </a:ext>
                </a:extLst>
              </a:tr>
              <a:tr h="370840">
                <a:tc>
                  <a:txBody>
                    <a:bodyPr/>
                    <a:lstStyle/>
                    <a:p>
                      <a:r>
                        <a:rPr lang="en-GB" sz="1400" dirty="0" err="1"/>
                        <a:t>Isoline</a:t>
                      </a:r>
                      <a:r>
                        <a:rPr lang="en-GB" sz="1400" dirty="0"/>
                        <a:t> maps</a:t>
                      </a:r>
                    </a:p>
                  </a:txBody>
                  <a:tcPr/>
                </a:tc>
                <a:tc>
                  <a:txBody>
                    <a:bodyPr/>
                    <a:lstStyle/>
                    <a:p>
                      <a:r>
                        <a:rPr lang="en-GB" sz="1400" dirty="0"/>
                        <a:t>Data can be represented without artificial area boundaries. Therefore changes in value occur</a:t>
                      </a:r>
                    </a:p>
                    <a:p>
                      <a:r>
                        <a:rPr lang="en-GB" sz="1400" dirty="0"/>
                        <a:t>This makes maps useful for interpreting general trends</a:t>
                      </a:r>
                      <a:r>
                        <a:rPr lang="en-GB" sz="1400" baseline="0" dirty="0"/>
                        <a:t> in distribution</a:t>
                      </a:r>
                      <a:endParaRPr lang="en-GB" sz="1400" dirty="0"/>
                    </a:p>
                  </a:txBody>
                  <a:tcPr/>
                </a:tc>
                <a:tc>
                  <a:txBody>
                    <a:bodyPr/>
                    <a:lstStyle/>
                    <a:p>
                      <a:r>
                        <a:rPr lang="en-GB" sz="1400" dirty="0"/>
                        <a:t>Can be difficult to construct</a:t>
                      </a:r>
                    </a:p>
                    <a:p>
                      <a:r>
                        <a:rPr lang="en-GB" sz="1400" dirty="0"/>
                        <a:t>Element of guesswork</a:t>
                      </a:r>
                      <a:r>
                        <a:rPr lang="en-GB" sz="1400" baseline="0" dirty="0"/>
                        <a:t> involved in the position of the </a:t>
                      </a:r>
                      <a:r>
                        <a:rPr lang="en-GB" sz="1400" baseline="0" dirty="0" err="1"/>
                        <a:t>isolines</a:t>
                      </a:r>
                      <a:r>
                        <a:rPr lang="en-GB" sz="1400" baseline="0" dirty="0"/>
                        <a:t> between values. This makes them rather subjective, especially if there is a lack of known values.</a:t>
                      </a:r>
                      <a:endParaRPr lang="en-GB" sz="1400" dirty="0"/>
                    </a:p>
                  </a:txBody>
                  <a:tcPr/>
                </a:tc>
                <a:extLst>
                  <a:ext uri="{0D108BD9-81ED-4DB2-BD59-A6C34878D82A}">
                    <a16:rowId xmlns:a16="http://schemas.microsoft.com/office/drawing/2014/main" val="10004"/>
                  </a:ext>
                </a:extLst>
              </a:tr>
              <a:tr h="370840">
                <a:tc>
                  <a:txBody>
                    <a:bodyPr/>
                    <a:lstStyle/>
                    <a:p>
                      <a:r>
                        <a:rPr lang="en-GB" sz="1400" dirty="0"/>
                        <a:t>Dot maps</a:t>
                      </a:r>
                    </a:p>
                  </a:txBody>
                  <a:tcPr/>
                </a:tc>
                <a:tc>
                  <a:txBody>
                    <a:bodyPr/>
                    <a:lstStyle/>
                    <a:p>
                      <a:r>
                        <a:rPr lang="en-GB" sz="1400" dirty="0"/>
                        <a:t>Good visual representati0on of distributions</a:t>
                      </a:r>
                    </a:p>
                  </a:txBody>
                  <a:tcPr/>
                </a:tc>
                <a:tc>
                  <a:txBody>
                    <a:bodyPr/>
                    <a:lstStyle/>
                    <a:p>
                      <a:r>
                        <a:rPr lang="en-GB" sz="1400" dirty="0"/>
                        <a:t>Lacks</a:t>
                      </a:r>
                      <a:r>
                        <a:rPr lang="en-GB" sz="1400" baseline="0" dirty="0"/>
                        <a:t> precise location and value of each individual item</a:t>
                      </a:r>
                      <a:endParaRPr lang="en-GB" sz="1400" dirty="0"/>
                    </a:p>
                  </a:txBody>
                  <a:tcPr/>
                </a:tc>
                <a:extLst>
                  <a:ext uri="{0D108BD9-81ED-4DB2-BD59-A6C34878D82A}">
                    <a16:rowId xmlns:a16="http://schemas.microsoft.com/office/drawing/2014/main" val="10005"/>
                  </a:ext>
                </a:extLst>
              </a:tr>
              <a:tr h="370840">
                <a:tc>
                  <a:txBody>
                    <a:bodyPr/>
                    <a:lstStyle/>
                    <a:p>
                      <a:r>
                        <a:rPr lang="en-GB" sz="1400" dirty="0"/>
                        <a:t>Choropleth map</a:t>
                      </a:r>
                    </a:p>
                  </a:txBody>
                  <a:tcPr/>
                </a:tc>
                <a:tc>
                  <a:txBody>
                    <a:bodyPr/>
                    <a:lstStyle/>
                    <a:p>
                      <a:r>
                        <a:rPr lang="en-GB" sz="1400" dirty="0"/>
                        <a:t>Visually</a:t>
                      </a:r>
                      <a:r>
                        <a:rPr lang="en-GB" sz="1400" baseline="0" dirty="0"/>
                        <a:t> effective, you  can see clear spatial patterns</a:t>
                      </a:r>
                      <a:endParaRPr lang="en-GB" sz="1400" dirty="0"/>
                    </a:p>
                  </a:txBody>
                  <a:tcPr/>
                </a:tc>
                <a:tc>
                  <a:txBody>
                    <a:bodyPr/>
                    <a:lstStyle/>
                    <a:p>
                      <a:r>
                        <a:rPr lang="en-GB" sz="1400" dirty="0"/>
                        <a:t>The whole of an area with one shading pattern appears</a:t>
                      </a:r>
                      <a:r>
                        <a:rPr lang="en-GB" sz="1400" baseline="0" dirty="0"/>
                        <a:t> to have the same density with no variations in it , but in reality this is not the case and there will be variation within each area</a:t>
                      </a:r>
                      <a:endParaRPr lang="en-GB"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55014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2398</Words>
  <Application>Microsoft Office PowerPoint</Application>
  <PresentationFormat>Widescreen</PresentationFormat>
  <Paragraphs>173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Paper 3 – Geographical skills – key terms &amp; statistics</vt:lpstr>
      <vt:lpstr>Paper 3 – Geographical skills – labelling &amp; comparing</vt:lpstr>
      <vt:lpstr>Paper 3 – Geographical skills – maps</vt:lpstr>
      <vt:lpstr>Paper 3 – Geographical skills – maps</vt:lpstr>
      <vt:lpstr>Paper 3 – Geographical skills – ordnance survey maps</vt:lpstr>
      <vt:lpstr>Paper 3 – Geographical skills – ordnance survey maps &amp; graphs</vt:lpstr>
      <vt:lpstr>Paper 3 – Geographical skills – graphs</vt:lpstr>
      <vt:lpstr>Paper 3 – Geographical skills – graphs</vt:lpstr>
      <vt:lpstr>Paper 3 – Geographical skills</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Still</dc:creator>
  <cp:lastModifiedBy>martin barrow</cp:lastModifiedBy>
  <cp:revision>23</cp:revision>
  <dcterms:created xsi:type="dcterms:W3CDTF">2017-12-30T13:28:39Z</dcterms:created>
  <dcterms:modified xsi:type="dcterms:W3CDTF">2018-01-14T13:15:17Z</dcterms:modified>
</cp:coreProperties>
</file>